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3"/>
  </p:notesMasterIdLst>
  <p:sldIdLst>
    <p:sldId id="256" r:id="rId2"/>
    <p:sldId id="277" r:id="rId3"/>
    <p:sldId id="303" r:id="rId4"/>
    <p:sldId id="276" r:id="rId5"/>
    <p:sldId id="275" r:id="rId6"/>
    <p:sldId id="271" r:id="rId7"/>
    <p:sldId id="304" r:id="rId8"/>
    <p:sldId id="305" r:id="rId9"/>
    <p:sldId id="306" r:id="rId10"/>
    <p:sldId id="307" r:id="rId11"/>
    <p:sldId id="308" r:id="rId12"/>
    <p:sldId id="309" r:id="rId13"/>
    <p:sldId id="310" r:id="rId14"/>
    <p:sldId id="290" r:id="rId15"/>
    <p:sldId id="311" r:id="rId16"/>
    <p:sldId id="312" r:id="rId17"/>
    <p:sldId id="313" r:id="rId18"/>
    <p:sldId id="302" r:id="rId19"/>
    <p:sldId id="274" r:id="rId20"/>
    <p:sldId id="272" r:id="rId21"/>
    <p:sldId id="293" r:id="rId22"/>
    <p:sldId id="294" r:id="rId23"/>
    <p:sldId id="295" r:id="rId24"/>
    <p:sldId id="314" r:id="rId25"/>
    <p:sldId id="315" r:id="rId26"/>
    <p:sldId id="316" r:id="rId27"/>
    <p:sldId id="292" r:id="rId28"/>
    <p:sldId id="296" r:id="rId29"/>
    <p:sldId id="301" r:id="rId30"/>
    <p:sldId id="297" r:id="rId31"/>
    <p:sldId id="298" r:id="rId32"/>
    <p:sldId id="299" r:id="rId33"/>
    <p:sldId id="300" r:id="rId34"/>
    <p:sldId id="273" r:id="rId35"/>
    <p:sldId id="283" r:id="rId36"/>
    <p:sldId id="284" r:id="rId37"/>
    <p:sldId id="285" r:id="rId38"/>
    <p:sldId id="282" r:id="rId39"/>
    <p:sldId id="281" r:id="rId40"/>
    <p:sldId id="291" r:id="rId41"/>
    <p:sldId id="289" r:id="rId42"/>
  </p:sldIdLst>
  <p:sldSz cx="9144000" cy="5143500" type="screen16x9"/>
  <p:notesSz cx="6858000" cy="9144000"/>
  <p:embeddedFontLst>
    <p:embeddedFont>
      <p:font typeface="Calibri" panose="020F0502020204030204" pitchFamily="34" charset="0"/>
      <p:regular r:id="rId44"/>
      <p:bold r:id="rId45"/>
      <p:italic r:id="rId46"/>
      <p:boldItalic r:id="rId47"/>
    </p:embeddedFont>
    <p:embeddedFont>
      <p:font typeface="Montserrat" pitchFamily="2" charset="77"/>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0"/>
    <p:restoredTop sz="96110"/>
  </p:normalViewPr>
  <p:slideViewPr>
    <p:cSldViewPr snapToGrid="0">
      <p:cViewPr varScale="1">
        <p:scale>
          <a:sx n="137" d="100"/>
          <a:sy n="137" d="100"/>
        </p:scale>
        <p:origin x="184" y="5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planalto.gov.br/ccivil_03/leis/l4320.htm"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www.gov.br/cultura/pt-br/assuntos/politica-nacional-aldir-blanc/politica-nacional-aldir-blanc/arquivos/Anexo05RelatriodeExecuodoObjetoExecuoCulturalProjetosAtualizadoem02.06.2025.docx" TargetMode="External"/><Relationship Id="rId3" Type="http://schemas.openxmlformats.org/officeDocument/2006/relationships/hyperlink" Target="https://www.gov.br/cultura/pt-br/assuntos/politica-nacional-aldir-blanc/politica-nacional-aldir-blanc/arquivos/ModeloPadrodeEditalExecuoCulturalProjetosAtualizadoem06.02.2025.docx" TargetMode="External"/><Relationship Id="rId7" Type="http://schemas.openxmlformats.org/officeDocument/2006/relationships/hyperlink" Target="https://www.gov.br/cultura/pt-br/assuntos/politica-nacional-aldir-blanc/politica-nacional-aldir-blanc/arquivos/Anexo04TermodeExecuoCulturalProjetosAtualizadoem02.06.2025.docx" TargetMode="External"/><Relationship Id="rId12" Type="http://schemas.openxmlformats.org/officeDocument/2006/relationships/hyperlink" Target="https://www.gov.br/cultura/pt-br/assuntos/politica-nacional-aldir-blanc/politica-nacional-aldir-blanc/arquivos/Anexo09FormulriodeRecursoExecuoCulturalProjetosAtualizadoem02.06.2025.docx"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gov.br/cultura/pt-br/assuntos/politica-nacional-aldir-blanc/politica-nacional-aldir-blanc/arquivos/Anexo03CriteriosdeAvaliaoEditalExecucaoCulturalProjetosAtualizadoem02.06.2025.docx" TargetMode="External"/><Relationship Id="rId11" Type="http://schemas.openxmlformats.org/officeDocument/2006/relationships/hyperlink" Target="https://www.gov.br/cultura/pt-br/assuntos/politica-nacional-aldir-blanc/politica-nacional-aldir-blanc/arquivos/Anexo08DeclaraoparacotasPCDsExecuoCulturalProjetosAtualizadoem02.06.25.docx" TargetMode="External"/><Relationship Id="rId5" Type="http://schemas.openxmlformats.org/officeDocument/2006/relationships/hyperlink" Target="https://www.gov.br/cultura/pt-br/assuntos/politica-nacional-aldir-blanc/politica-nacional-aldir-blanc/arquivos/Anexo02FormulariodeInscricaoePlanodeTrabalhoExecuoCulturalProjetosAtualizadoem02.06.2025.docx" TargetMode="External"/><Relationship Id="rId10" Type="http://schemas.openxmlformats.org/officeDocument/2006/relationships/hyperlink" Target="https://www.gov.br/cultura/pt-br/assuntos/politica-nacional-aldir-blanc/politica-nacional-aldir-blanc/arquivos/Anexo07ExecuoCulturalProjetosCotasparanegroseindgenasAtualizadoem02.06.2025.docx" TargetMode="External"/><Relationship Id="rId4" Type="http://schemas.openxmlformats.org/officeDocument/2006/relationships/hyperlink" Target="https://www.gov.br/cultura/pt-br/assuntos/politica-nacional-aldir-blanc/politica-nacional-aldir-blanc/arquivos/Anexo01CategoriasExecuoCulturalProjetosAtualizadoem02.06.2025.docx" TargetMode="External"/><Relationship Id="rId9" Type="http://schemas.openxmlformats.org/officeDocument/2006/relationships/hyperlink" Target="https://www.gov.br/cultura/pt-br/assuntos/politica-nacional-aldir-blanc/politica-nacional-aldir-blanc/arquivos/Anexo06DeclaraoColetivosemCNPJExecuoCulturalProjetosAtualizadoem02.06.2025.docx"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0" cy="5143500"/>
          </a:xfrm>
          <a:prstGeom prst="rect">
            <a:avLst/>
          </a:prstGeom>
          <a:noFill/>
          <a:ln>
            <a:noFill/>
          </a:ln>
        </p:spPr>
      </p:pic>
      <p:sp>
        <p:nvSpPr>
          <p:cNvPr id="55" name="Google Shape;55;p13"/>
          <p:cNvSpPr txBox="1"/>
          <p:nvPr/>
        </p:nvSpPr>
        <p:spPr>
          <a:xfrm>
            <a:off x="903750" y="1559716"/>
            <a:ext cx="7336500" cy="138496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3900" b="1" dirty="0">
                <a:solidFill>
                  <a:srgbClr val="FF6C00"/>
                </a:solidFill>
                <a:latin typeface="Montserrat"/>
                <a:ea typeface="Montserrat"/>
                <a:cs typeface="Montserrat"/>
                <a:sym typeface="Montserrat"/>
              </a:rPr>
              <a:t>GESTÃO CULTURAL PÚBLICA</a:t>
            </a:r>
          </a:p>
        </p:txBody>
      </p:sp>
      <p:sp>
        <p:nvSpPr>
          <p:cNvPr id="56" name="Google Shape;56;p13"/>
          <p:cNvSpPr txBox="1"/>
          <p:nvPr/>
        </p:nvSpPr>
        <p:spPr>
          <a:xfrm>
            <a:off x="873675" y="2944680"/>
            <a:ext cx="6208261" cy="104641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2800" dirty="0">
                <a:solidFill>
                  <a:schemeClr val="lt1"/>
                </a:solidFill>
                <a:latin typeface="Montserrat"/>
                <a:ea typeface="Montserrat"/>
                <a:cs typeface="Montserrat"/>
                <a:sym typeface="Montserrat"/>
              </a:rPr>
              <a:t>Aplicação da Lei Aldir Blanc </a:t>
            </a:r>
          </a:p>
          <a:p>
            <a:pPr marL="0" lvl="0" indent="0" algn="l" rtl="0">
              <a:spcBef>
                <a:spcPts val="0"/>
              </a:spcBef>
              <a:spcAft>
                <a:spcPts val="0"/>
              </a:spcAft>
              <a:buNone/>
            </a:pPr>
            <a:r>
              <a:rPr lang="pt-BR" sz="2800" dirty="0">
                <a:solidFill>
                  <a:schemeClr val="lt1"/>
                </a:solidFill>
                <a:latin typeface="Montserrat"/>
                <a:ea typeface="Montserrat"/>
                <a:cs typeface="Montserrat"/>
                <a:sym typeface="Montserrat"/>
              </a:rPr>
              <a:t>e Políticas Culturais Permanentes</a:t>
            </a:r>
            <a:endParaRPr sz="2800" dirty="0">
              <a:solidFill>
                <a:schemeClr val="l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1;p14">
            <a:extLst>
              <a:ext uri="{FF2B5EF4-FFF2-40B4-BE49-F238E27FC236}">
                <a16:creationId xmlns:a16="http://schemas.microsoft.com/office/drawing/2014/main" id="{1709901F-9477-21B2-6763-F3489D305055}"/>
              </a:ext>
            </a:extLst>
          </p:cNvPr>
          <p:cNvPicPr preferRelativeResize="0"/>
          <p:nvPr/>
        </p:nvPicPr>
        <p:blipFill>
          <a:blip r:embed="rId2">
            <a:alphaModFix/>
          </a:blip>
          <a:stretch>
            <a:fillRect/>
          </a:stretch>
        </p:blipFill>
        <p:spPr>
          <a:xfrm>
            <a:off x="0" y="0"/>
            <a:ext cx="9143990" cy="5143500"/>
          </a:xfrm>
          <a:prstGeom prst="rect">
            <a:avLst/>
          </a:prstGeom>
          <a:noFill/>
          <a:ln>
            <a:noFill/>
          </a:ln>
        </p:spPr>
      </p:pic>
      <p:sp>
        <p:nvSpPr>
          <p:cNvPr id="3" name="CaixaDeTexto 2">
            <a:extLst>
              <a:ext uri="{FF2B5EF4-FFF2-40B4-BE49-F238E27FC236}">
                <a16:creationId xmlns:a16="http://schemas.microsoft.com/office/drawing/2014/main" id="{B859DFFC-8900-2493-1405-86BFB154BBA6}"/>
              </a:ext>
            </a:extLst>
          </p:cNvPr>
          <p:cNvSpPr txBox="1"/>
          <p:nvPr/>
        </p:nvSpPr>
        <p:spPr>
          <a:xfrm>
            <a:off x="1819106" y="688676"/>
            <a:ext cx="5141531" cy="369332"/>
          </a:xfrm>
          <a:prstGeom prst="rect">
            <a:avLst/>
          </a:prstGeom>
          <a:noFill/>
        </p:spPr>
        <p:txBody>
          <a:bodyPr wrap="square">
            <a:spAutoFit/>
          </a:bodyPr>
          <a:lstStyle/>
          <a:p>
            <a:pPr algn="ctr"/>
            <a:r>
              <a:rPr lang="pt-BR" sz="1800" dirty="0"/>
              <a:t>Então, está vetada a contrapartida obrigatória?</a:t>
            </a:r>
          </a:p>
        </p:txBody>
      </p:sp>
      <p:sp>
        <p:nvSpPr>
          <p:cNvPr id="5" name="CaixaDeTexto 4">
            <a:extLst>
              <a:ext uri="{FF2B5EF4-FFF2-40B4-BE49-F238E27FC236}">
                <a16:creationId xmlns:a16="http://schemas.microsoft.com/office/drawing/2014/main" id="{73D0FA76-A9DB-1322-7AA4-0424345771FB}"/>
              </a:ext>
            </a:extLst>
          </p:cNvPr>
          <p:cNvSpPr txBox="1"/>
          <p:nvPr/>
        </p:nvSpPr>
        <p:spPr>
          <a:xfrm>
            <a:off x="1160133" y="1450418"/>
            <a:ext cx="6282559" cy="2516073"/>
          </a:xfrm>
          <a:prstGeom prst="rect">
            <a:avLst/>
          </a:prstGeom>
          <a:noFill/>
        </p:spPr>
        <p:txBody>
          <a:bodyPr wrap="square">
            <a:spAutoFit/>
          </a:bodyPr>
          <a:lstStyle/>
          <a:p>
            <a:pPr algn="just"/>
            <a:r>
              <a:rPr lang="pt-BR" sz="1050" dirty="0"/>
              <a:t>✅ Sim. A lógica de exigir contrapartida financeira, econômica ou em serviços como condição para acessar o recurso não cabe mais no Marco do Fomento.</a:t>
            </a:r>
          </a:p>
          <a:p>
            <a:pPr algn="just"/>
            <a:endParaRPr lang="pt-BR" sz="1050" dirty="0"/>
          </a:p>
          <a:p>
            <a:pPr algn="just"/>
            <a:r>
              <a:rPr lang="pt-BR" sz="1050" dirty="0"/>
              <a:t>⚠️ Mas atenção: isso não impede que o edital estabeleça obrigações relacionadas ao interesse público, por exemplo:</a:t>
            </a:r>
          </a:p>
          <a:p>
            <a:pPr algn="just"/>
            <a:endParaRPr lang="pt-BR" sz="1050" dirty="0"/>
          </a:p>
          <a:p>
            <a:pPr marL="214313" indent="-214313" algn="just">
              <a:lnSpc>
                <a:spcPct val="150000"/>
              </a:lnSpc>
              <a:buFont typeface="Arial" panose="020B0604020202020204" pitchFamily="34" charset="0"/>
              <a:buChar char="•"/>
            </a:pPr>
            <a:r>
              <a:rPr lang="pt-BR" sz="1050" dirty="0"/>
              <a:t>ações de acessibilidade (legenda, intérprete de Libras, audiodescrição);</a:t>
            </a:r>
          </a:p>
          <a:p>
            <a:pPr marL="214313" indent="-214313" algn="just">
              <a:lnSpc>
                <a:spcPct val="150000"/>
              </a:lnSpc>
              <a:buFont typeface="Arial" panose="020B0604020202020204" pitchFamily="34" charset="0"/>
              <a:buChar char="•"/>
            </a:pPr>
            <a:r>
              <a:rPr lang="pt-BR" sz="1050" dirty="0"/>
              <a:t>realização de atividades gratuitas para a comunidade;</a:t>
            </a:r>
          </a:p>
          <a:p>
            <a:pPr marL="214313" indent="-214313" algn="just">
              <a:lnSpc>
                <a:spcPct val="150000"/>
              </a:lnSpc>
              <a:buFont typeface="Arial" panose="020B0604020202020204" pitchFamily="34" charset="0"/>
              <a:buChar char="•"/>
            </a:pPr>
            <a:r>
              <a:rPr lang="pt-BR" sz="1050" dirty="0"/>
              <a:t>entrega de relatórios ou produtos para prestação de contas;</a:t>
            </a:r>
          </a:p>
          <a:p>
            <a:pPr marL="214313" indent="-214313" algn="just">
              <a:lnSpc>
                <a:spcPct val="150000"/>
              </a:lnSpc>
              <a:buFont typeface="Arial" panose="020B0604020202020204" pitchFamily="34" charset="0"/>
              <a:buChar char="•"/>
            </a:pPr>
            <a:r>
              <a:rPr lang="pt-BR" sz="1050" dirty="0"/>
              <a:t>disponibilização digital de registros (como vídeos, cartilhas, catálogos).</a:t>
            </a:r>
          </a:p>
          <a:p>
            <a:pPr algn="just"/>
            <a:endParaRPr lang="pt-BR" sz="1050" dirty="0"/>
          </a:p>
          <a:p>
            <a:pPr algn="just"/>
            <a:r>
              <a:rPr lang="pt-BR" sz="1050" dirty="0"/>
              <a:t>Essas exigências não são “contrapartidas” no sentido antigo (como uma troca de benefícios), mas obrigações de execução vinculadas ao interesse público.</a:t>
            </a:r>
          </a:p>
        </p:txBody>
      </p:sp>
    </p:spTree>
    <p:extLst>
      <p:ext uri="{BB962C8B-B14F-4D97-AF65-F5344CB8AC3E}">
        <p14:creationId xmlns:p14="http://schemas.microsoft.com/office/powerpoint/2010/main" val="3655322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1;p14">
            <a:extLst>
              <a:ext uri="{FF2B5EF4-FFF2-40B4-BE49-F238E27FC236}">
                <a16:creationId xmlns:a16="http://schemas.microsoft.com/office/drawing/2014/main" id="{AA970F6C-9A06-2A81-01DA-BDDD5091C86A}"/>
              </a:ext>
            </a:extLst>
          </p:cNvPr>
          <p:cNvPicPr preferRelativeResize="0"/>
          <p:nvPr/>
        </p:nvPicPr>
        <p:blipFill>
          <a:blip r:embed="rId2">
            <a:alphaModFix/>
          </a:blip>
          <a:stretch>
            <a:fillRect/>
          </a:stretch>
        </p:blipFill>
        <p:spPr>
          <a:xfrm>
            <a:off x="0" y="0"/>
            <a:ext cx="9143990" cy="5143500"/>
          </a:xfrm>
          <a:prstGeom prst="rect">
            <a:avLst/>
          </a:prstGeom>
          <a:noFill/>
          <a:ln>
            <a:noFill/>
          </a:ln>
        </p:spPr>
      </p:pic>
      <p:sp>
        <p:nvSpPr>
          <p:cNvPr id="3" name="CaixaDeTexto 2">
            <a:extLst>
              <a:ext uri="{FF2B5EF4-FFF2-40B4-BE49-F238E27FC236}">
                <a16:creationId xmlns:a16="http://schemas.microsoft.com/office/drawing/2014/main" id="{B859DFFC-8900-2493-1405-86BFB154BBA6}"/>
              </a:ext>
            </a:extLst>
          </p:cNvPr>
          <p:cNvSpPr txBox="1"/>
          <p:nvPr/>
        </p:nvSpPr>
        <p:spPr>
          <a:xfrm>
            <a:off x="1763121" y="847296"/>
            <a:ext cx="5169523" cy="369332"/>
          </a:xfrm>
          <a:prstGeom prst="rect">
            <a:avLst/>
          </a:prstGeom>
          <a:noFill/>
        </p:spPr>
        <p:txBody>
          <a:bodyPr wrap="square">
            <a:spAutoFit/>
          </a:bodyPr>
          <a:lstStyle/>
          <a:p>
            <a:pPr algn="just"/>
            <a:r>
              <a:rPr lang="pt-BR" sz="1800" dirty="0"/>
              <a:t>Quando é licitação ou dispensa (Lei 14.133/21)</a:t>
            </a:r>
          </a:p>
        </p:txBody>
      </p:sp>
      <p:sp>
        <p:nvSpPr>
          <p:cNvPr id="5" name="CaixaDeTexto 4">
            <a:extLst>
              <a:ext uri="{FF2B5EF4-FFF2-40B4-BE49-F238E27FC236}">
                <a16:creationId xmlns:a16="http://schemas.microsoft.com/office/drawing/2014/main" id="{73D0FA76-A9DB-1322-7AA4-0424345771FB}"/>
              </a:ext>
            </a:extLst>
          </p:cNvPr>
          <p:cNvSpPr txBox="1"/>
          <p:nvPr/>
        </p:nvSpPr>
        <p:spPr>
          <a:xfrm>
            <a:off x="1104149" y="1578641"/>
            <a:ext cx="6282559" cy="2192908"/>
          </a:xfrm>
          <a:prstGeom prst="rect">
            <a:avLst/>
          </a:prstGeom>
          <a:noFill/>
        </p:spPr>
        <p:txBody>
          <a:bodyPr wrap="square">
            <a:spAutoFit/>
          </a:bodyPr>
          <a:lstStyle/>
          <a:p>
            <a:pPr algn="just"/>
            <a:r>
              <a:rPr lang="pt-BR" sz="1050" dirty="0"/>
              <a:t>É o caso mais comum para eventos oficiais da Prefeitura, como:</a:t>
            </a:r>
          </a:p>
          <a:p>
            <a:pPr algn="just"/>
            <a:endParaRPr lang="pt-BR" sz="1050" dirty="0"/>
          </a:p>
          <a:p>
            <a:pPr algn="just"/>
            <a:r>
              <a:rPr lang="pt-BR" sz="1050" dirty="0"/>
              <a:t>Aniversário da cidade;</a:t>
            </a:r>
          </a:p>
          <a:p>
            <a:pPr algn="just"/>
            <a:r>
              <a:rPr lang="pt-BR" sz="1050" dirty="0"/>
              <a:t>Natal, Carnaval, Festa do Pinhão, Festa do Milho, Festa da Uva, etc.;</a:t>
            </a:r>
          </a:p>
          <a:p>
            <a:pPr algn="just"/>
            <a:endParaRPr lang="pt-BR" sz="1050" dirty="0"/>
          </a:p>
          <a:p>
            <a:pPr algn="just"/>
            <a:r>
              <a:rPr lang="pt-BR" sz="1050" dirty="0"/>
              <a:t>Shows públicos pagos com recursos do orçamento municipal (inclusive com verba da PNAB, se for ação da Secretaria).</a:t>
            </a:r>
          </a:p>
          <a:p>
            <a:pPr algn="just"/>
            <a:endParaRPr lang="pt-BR" sz="1050" dirty="0"/>
          </a:p>
          <a:p>
            <a:pPr algn="just"/>
            <a:r>
              <a:rPr lang="pt-BR" sz="1050" dirty="0"/>
              <a:t>Nesses casos:</a:t>
            </a:r>
          </a:p>
          <a:p>
            <a:pPr algn="just"/>
            <a:endParaRPr lang="pt-BR" sz="1050" dirty="0"/>
          </a:p>
          <a:p>
            <a:pPr algn="just"/>
            <a:r>
              <a:rPr lang="pt-BR" sz="1050" dirty="0"/>
              <a:t>A Prefeitura é responsável pela execução do evento;</a:t>
            </a:r>
          </a:p>
          <a:p>
            <a:pPr algn="just"/>
            <a:r>
              <a:rPr lang="pt-BR" sz="1050" dirty="0"/>
              <a:t>Os shows e estruturas são serviços contratados;</a:t>
            </a:r>
          </a:p>
          <a:p>
            <a:pPr algn="just"/>
            <a:endParaRPr lang="pt-BR" sz="1050" dirty="0"/>
          </a:p>
        </p:txBody>
      </p:sp>
    </p:spTree>
    <p:extLst>
      <p:ext uri="{BB962C8B-B14F-4D97-AF65-F5344CB8AC3E}">
        <p14:creationId xmlns:p14="http://schemas.microsoft.com/office/powerpoint/2010/main" val="2196348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1;p14">
            <a:extLst>
              <a:ext uri="{FF2B5EF4-FFF2-40B4-BE49-F238E27FC236}">
                <a16:creationId xmlns:a16="http://schemas.microsoft.com/office/drawing/2014/main" id="{7767E371-115C-6F77-33A1-EAA1E5710F64}"/>
              </a:ext>
            </a:extLst>
          </p:cNvPr>
          <p:cNvPicPr preferRelativeResize="0"/>
          <p:nvPr/>
        </p:nvPicPr>
        <p:blipFill>
          <a:blip r:embed="rId2">
            <a:alphaModFix/>
          </a:blip>
          <a:stretch>
            <a:fillRect/>
          </a:stretch>
        </p:blipFill>
        <p:spPr>
          <a:xfrm>
            <a:off x="0" y="0"/>
            <a:ext cx="9143990" cy="5143500"/>
          </a:xfrm>
          <a:prstGeom prst="rect">
            <a:avLst/>
          </a:prstGeom>
          <a:noFill/>
          <a:ln>
            <a:noFill/>
          </a:ln>
        </p:spPr>
      </p:pic>
      <p:sp>
        <p:nvSpPr>
          <p:cNvPr id="3" name="CaixaDeTexto 2">
            <a:extLst>
              <a:ext uri="{FF2B5EF4-FFF2-40B4-BE49-F238E27FC236}">
                <a16:creationId xmlns:a16="http://schemas.microsoft.com/office/drawing/2014/main" id="{B859DFFC-8900-2493-1405-86BFB154BBA6}"/>
              </a:ext>
            </a:extLst>
          </p:cNvPr>
          <p:cNvSpPr txBox="1"/>
          <p:nvPr/>
        </p:nvSpPr>
        <p:spPr>
          <a:xfrm>
            <a:off x="1763122" y="934650"/>
            <a:ext cx="5150862" cy="369332"/>
          </a:xfrm>
          <a:prstGeom prst="rect">
            <a:avLst/>
          </a:prstGeom>
          <a:noFill/>
        </p:spPr>
        <p:txBody>
          <a:bodyPr wrap="square">
            <a:spAutoFit/>
          </a:bodyPr>
          <a:lstStyle/>
          <a:p>
            <a:pPr algn="just"/>
            <a:r>
              <a:rPr lang="pt-BR" sz="1800" dirty="0"/>
              <a:t>Quando é licitação ou dispensa (Lei 14.133/21)</a:t>
            </a:r>
          </a:p>
        </p:txBody>
      </p:sp>
      <p:sp>
        <p:nvSpPr>
          <p:cNvPr id="5" name="CaixaDeTexto 4">
            <a:extLst>
              <a:ext uri="{FF2B5EF4-FFF2-40B4-BE49-F238E27FC236}">
                <a16:creationId xmlns:a16="http://schemas.microsoft.com/office/drawing/2014/main" id="{73D0FA76-A9DB-1322-7AA4-0424345771FB}"/>
              </a:ext>
            </a:extLst>
          </p:cNvPr>
          <p:cNvSpPr txBox="1"/>
          <p:nvPr/>
        </p:nvSpPr>
        <p:spPr>
          <a:xfrm>
            <a:off x="981441" y="1724874"/>
            <a:ext cx="6282559" cy="1869743"/>
          </a:xfrm>
          <a:prstGeom prst="rect">
            <a:avLst/>
          </a:prstGeom>
          <a:noFill/>
        </p:spPr>
        <p:txBody>
          <a:bodyPr wrap="square">
            <a:spAutoFit/>
          </a:bodyPr>
          <a:lstStyle/>
          <a:p>
            <a:pPr algn="just"/>
            <a:r>
              <a:rPr lang="pt-BR" sz="1050" dirty="0"/>
              <a:t>Deve haver licitação, ou dispensa de licitação por inexigibilidade (art. 74, II da Lei 14.133/21) se for artista consagrado, com exclusividade.</a:t>
            </a:r>
          </a:p>
          <a:p>
            <a:pPr algn="just"/>
            <a:endParaRPr lang="pt-BR" sz="1050" dirty="0"/>
          </a:p>
          <a:p>
            <a:pPr algn="just"/>
            <a:r>
              <a:rPr lang="pt-BR" sz="1050" dirty="0"/>
              <a:t>💡 Exemplo:</a:t>
            </a:r>
          </a:p>
          <a:p>
            <a:pPr algn="just"/>
            <a:endParaRPr lang="pt-BR" sz="1050" dirty="0"/>
          </a:p>
          <a:p>
            <a:pPr marL="214313" indent="-214313" algn="just">
              <a:buFont typeface="Arial" panose="020B0604020202020204" pitchFamily="34" charset="0"/>
              <a:buChar char="•"/>
            </a:pPr>
            <a:r>
              <a:rPr lang="pt-BR" sz="1050" dirty="0"/>
              <a:t>Show de Almir Sater no aniversário do município → dispensa por inexigibilidade, contrato direto com o artista (Lei 14.133/21).</a:t>
            </a:r>
          </a:p>
          <a:p>
            <a:pPr algn="just"/>
            <a:endParaRPr lang="pt-BR" sz="1050" dirty="0"/>
          </a:p>
          <a:p>
            <a:pPr marL="214313" indent="-214313" algn="just">
              <a:buFont typeface="Arial" panose="020B0604020202020204" pitchFamily="34" charset="0"/>
              <a:buChar char="•"/>
            </a:pPr>
            <a:r>
              <a:rPr lang="pt-BR" sz="1050" dirty="0"/>
              <a:t>Locação de som, palco, iluminação → licitação (pregão eletrônico ou dispensa dentro do limite legal).</a:t>
            </a:r>
          </a:p>
          <a:p>
            <a:pPr algn="just"/>
            <a:endParaRPr lang="pt-BR" sz="1050" dirty="0"/>
          </a:p>
        </p:txBody>
      </p:sp>
    </p:spTree>
    <p:extLst>
      <p:ext uri="{BB962C8B-B14F-4D97-AF65-F5344CB8AC3E}">
        <p14:creationId xmlns:p14="http://schemas.microsoft.com/office/powerpoint/2010/main" val="1833566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1;p14">
            <a:extLst>
              <a:ext uri="{FF2B5EF4-FFF2-40B4-BE49-F238E27FC236}">
                <a16:creationId xmlns:a16="http://schemas.microsoft.com/office/drawing/2014/main" id="{6F78CDE3-CEA3-6427-1819-24F6856E1D5B}"/>
              </a:ext>
            </a:extLst>
          </p:cNvPr>
          <p:cNvPicPr preferRelativeResize="0"/>
          <p:nvPr/>
        </p:nvPicPr>
        <p:blipFill>
          <a:blip r:embed="rId2">
            <a:alphaModFix/>
          </a:blip>
          <a:stretch>
            <a:fillRect/>
          </a:stretch>
        </p:blipFill>
        <p:spPr>
          <a:xfrm>
            <a:off x="0" y="0"/>
            <a:ext cx="9143990" cy="5143500"/>
          </a:xfrm>
          <a:prstGeom prst="rect">
            <a:avLst/>
          </a:prstGeom>
          <a:noFill/>
          <a:ln>
            <a:noFill/>
          </a:ln>
        </p:spPr>
      </p:pic>
      <p:sp>
        <p:nvSpPr>
          <p:cNvPr id="3" name="CaixaDeTexto 2">
            <a:extLst>
              <a:ext uri="{FF2B5EF4-FFF2-40B4-BE49-F238E27FC236}">
                <a16:creationId xmlns:a16="http://schemas.microsoft.com/office/drawing/2014/main" id="{B859DFFC-8900-2493-1405-86BFB154BBA6}"/>
              </a:ext>
            </a:extLst>
          </p:cNvPr>
          <p:cNvSpPr txBox="1"/>
          <p:nvPr/>
        </p:nvSpPr>
        <p:spPr>
          <a:xfrm>
            <a:off x="1977726" y="785361"/>
            <a:ext cx="4605503" cy="369332"/>
          </a:xfrm>
          <a:prstGeom prst="rect">
            <a:avLst/>
          </a:prstGeom>
          <a:noFill/>
        </p:spPr>
        <p:txBody>
          <a:bodyPr wrap="square">
            <a:spAutoFit/>
          </a:bodyPr>
          <a:lstStyle/>
          <a:p>
            <a:pPr algn="just"/>
            <a:r>
              <a:rPr lang="pt-BR" sz="1800" dirty="0"/>
              <a:t>Quando é fomento cultural (Lei 14.903/24)</a:t>
            </a:r>
          </a:p>
        </p:txBody>
      </p:sp>
      <p:sp>
        <p:nvSpPr>
          <p:cNvPr id="5" name="CaixaDeTexto 4">
            <a:extLst>
              <a:ext uri="{FF2B5EF4-FFF2-40B4-BE49-F238E27FC236}">
                <a16:creationId xmlns:a16="http://schemas.microsoft.com/office/drawing/2014/main" id="{73D0FA76-A9DB-1322-7AA4-0424345771FB}"/>
              </a:ext>
            </a:extLst>
          </p:cNvPr>
          <p:cNvSpPr txBox="1"/>
          <p:nvPr/>
        </p:nvSpPr>
        <p:spPr>
          <a:xfrm>
            <a:off x="1262770" y="1556087"/>
            <a:ext cx="6282559" cy="2031325"/>
          </a:xfrm>
          <a:prstGeom prst="rect">
            <a:avLst/>
          </a:prstGeom>
          <a:noFill/>
        </p:spPr>
        <p:txBody>
          <a:bodyPr wrap="square">
            <a:spAutoFit/>
          </a:bodyPr>
          <a:lstStyle/>
          <a:p>
            <a:pPr algn="just"/>
            <a:r>
              <a:rPr lang="pt-BR" sz="1050" dirty="0"/>
              <a:t>Aplica-se quando o poder público não realiza o evento diretamente, mas apoia financeiramente um agente cultural (produtor, coletivo, associação) que propõe uma atividade cultural de interesse público.</a:t>
            </a:r>
          </a:p>
          <a:p>
            <a:pPr algn="just"/>
            <a:endParaRPr lang="pt-BR" sz="1050" dirty="0"/>
          </a:p>
          <a:p>
            <a:pPr algn="just"/>
            <a:r>
              <a:rPr lang="pt-BR" sz="1050" b="1" dirty="0"/>
              <a:t>💡 Exemplo:</a:t>
            </a:r>
          </a:p>
          <a:p>
            <a:pPr algn="just"/>
            <a:r>
              <a:rPr lang="pt-BR" sz="1050" dirty="0"/>
              <a:t>Um coletivo local apresenta um projeto para realizar o “Festival de Cultura Popular” e se inscreve em edital de fomento.</a:t>
            </a:r>
          </a:p>
          <a:p>
            <a:pPr algn="just"/>
            <a:endParaRPr lang="pt-BR" sz="1050" dirty="0"/>
          </a:p>
          <a:p>
            <a:pPr algn="just"/>
            <a:r>
              <a:rPr lang="pt-BR" sz="1050" dirty="0"/>
              <a:t>O município repassa o recurso via termo de fomento (não contrato de prestação de serviço).</a:t>
            </a:r>
          </a:p>
          <a:p>
            <a:pPr algn="just"/>
            <a:endParaRPr lang="pt-BR" sz="1050" dirty="0"/>
          </a:p>
          <a:p>
            <a:pPr algn="just"/>
            <a:r>
              <a:rPr lang="pt-BR" sz="1050" dirty="0"/>
              <a:t>O grupo tem autonomia artística, e presta contas depois.</a:t>
            </a:r>
          </a:p>
          <a:p>
            <a:pPr algn="just"/>
            <a:endParaRPr lang="pt-BR" sz="1050" b="1" dirty="0"/>
          </a:p>
          <a:p>
            <a:pPr algn="just"/>
            <a:r>
              <a:rPr lang="pt-BR" sz="1050" b="1" dirty="0"/>
              <a:t>👉 Aqui sim, usa-se a Lei 14.903/2024.</a:t>
            </a:r>
          </a:p>
        </p:txBody>
      </p:sp>
    </p:spTree>
    <p:extLst>
      <p:ext uri="{BB962C8B-B14F-4D97-AF65-F5344CB8AC3E}">
        <p14:creationId xmlns:p14="http://schemas.microsoft.com/office/powerpoint/2010/main" val="3989472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1;p14">
            <a:extLst>
              <a:ext uri="{FF2B5EF4-FFF2-40B4-BE49-F238E27FC236}">
                <a16:creationId xmlns:a16="http://schemas.microsoft.com/office/drawing/2014/main" id="{2B4FEC18-8AEC-F4E7-F408-FE0B0810273A}"/>
              </a:ext>
            </a:extLst>
          </p:cNvPr>
          <p:cNvPicPr preferRelativeResize="0"/>
          <p:nvPr/>
        </p:nvPicPr>
        <p:blipFill>
          <a:blip r:embed="rId2"/>
          <a:stretch>
            <a:fillRect/>
          </a:stretch>
        </p:blipFill>
        <p:spPr>
          <a:xfrm>
            <a:off x="0" y="0"/>
            <a:ext cx="9143990" cy="5143500"/>
          </a:xfrm>
          <a:prstGeom prst="rect">
            <a:avLst/>
          </a:prstGeom>
        </p:spPr>
      </p:pic>
      <p:sp>
        <p:nvSpPr>
          <p:cNvPr id="4" name="CaixaDeTexto 3">
            <a:extLst>
              <a:ext uri="{FF2B5EF4-FFF2-40B4-BE49-F238E27FC236}">
                <a16:creationId xmlns:a16="http://schemas.microsoft.com/office/drawing/2014/main" id="{FEA00A11-629F-8753-FE61-45AAE0936051}"/>
              </a:ext>
            </a:extLst>
          </p:cNvPr>
          <p:cNvSpPr txBox="1"/>
          <p:nvPr/>
        </p:nvSpPr>
        <p:spPr>
          <a:xfrm>
            <a:off x="2366008" y="575815"/>
            <a:ext cx="3608680" cy="253916"/>
          </a:xfrm>
          <a:prstGeom prst="rect">
            <a:avLst/>
          </a:prstGeom>
          <a:noFill/>
        </p:spPr>
        <p:txBody>
          <a:bodyPr wrap="none" rtlCol="0">
            <a:spAutoFit/>
          </a:bodyPr>
          <a:lstStyle/>
          <a:p>
            <a:r>
              <a:rPr lang="pt-BR" sz="1050" dirty="0"/>
              <a:t>Mecanismos legais de consolidação do Fomento Cultural</a:t>
            </a:r>
          </a:p>
        </p:txBody>
      </p:sp>
      <p:sp>
        <p:nvSpPr>
          <p:cNvPr id="5" name="CaixaDeTexto 4">
            <a:extLst>
              <a:ext uri="{FF2B5EF4-FFF2-40B4-BE49-F238E27FC236}">
                <a16:creationId xmlns:a16="http://schemas.microsoft.com/office/drawing/2014/main" id="{EF1DC5A4-AA0C-EC35-469D-6DDE27EA130D}"/>
              </a:ext>
            </a:extLst>
          </p:cNvPr>
          <p:cNvSpPr txBox="1"/>
          <p:nvPr/>
        </p:nvSpPr>
        <p:spPr>
          <a:xfrm>
            <a:off x="1641451" y="1178652"/>
            <a:ext cx="5057795" cy="738664"/>
          </a:xfrm>
          <a:prstGeom prst="rect">
            <a:avLst/>
          </a:prstGeom>
          <a:noFill/>
        </p:spPr>
        <p:txBody>
          <a:bodyPr wrap="none" rtlCol="0">
            <a:spAutoFit/>
          </a:bodyPr>
          <a:lstStyle/>
          <a:p>
            <a:pPr algn="just"/>
            <a:r>
              <a:rPr lang="pt-BR" sz="1050" dirty="0"/>
              <a:t>A lei 14.133/2021 e demais leis de licitações estaduais e municipais </a:t>
            </a:r>
          </a:p>
          <a:p>
            <a:pPr algn="just"/>
            <a:r>
              <a:rPr lang="pt-BR" sz="1050" dirty="0"/>
              <a:t>NÃO SE APLICAM AO FOMENTO CULTURAL, NEM DE FORMA SUBSIDIÁRIA!</a:t>
            </a:r>
          </a:p>
          <a:p>
            <a:pPr algn="just"/>
            <a:endParaRPr lang="pt-BR" sz="1050" dirty="0"/>
          </a:p>
          <a:p>
            <a:pPr algn="ctr"/>
            <a:endParaRPr lang="pt-BR" sz="1050" dirty="0"/>
          </a:p>
        </p:txBody>
      </p:sp>
      <p:sp>
        <p:nvSpPr>
          <p:cNvPr id="7" name="CaixaDeTexto 6">
            <a:extLst>
              <a:ext uri="{FF2B5EF4-FFF2-40B4-BE49-F238E27FC236}">
                <a16:creationId xmlns:a16="http://schemas.microsoft.com/office/drawing/2014/main" id="{FBA765B3-9C9C-C926-95CD-344CCDF4BABB}"/>
              </a:ext>
            </a:extLst>
          </p:cNvPr>
          <p:cNvSpPr txBox="1"/>
          <p:nvPr/>
        </p:nvSpPr>
        <p:spPr>
          <a:xfrm>
            <a:off x="1274540" y="1917316"/>
            <a:ext cx="6228009" cy="1708160"/>
          </a:xfrm>
          <a:prstGeom prst="rect">
            <a:avLst/>
          </a:prstGeom>
          <a:noFill/>
        </p:spPr>
        <p:txBody>
          <a:bodyPr wrap="square">
            <a:spAutoFit/>
          </a:bodyPr>
          <a:lstStyle/>
          <a:p>
            <a:pPr algn="just"/>
            <a:r>
              <a:rPr lang="pt-BR" sz="1050" dirty="0"/>
              <a:t>A </a:t>
            </a:r>
            <a:r>
              <a:rPr lang="pt-BR" sz="1050" b="1" dirty="0"/>
              <a:t>Lei nº 14.133/2021</a:t>
            </a:r>
            <a:r>
              <a:rPr lang="pt-BR" sz="1050" dirty="0"/>
              <a:t> (Lei de Licitações e Contratos) rege as </a:t>
            </a:r>
            <a:r>
              <a:rPr lang="pt-BR" sz="1050" b="1" dirty="0"/>
              <a:t>contratações públicas</a:t>
            </a:r>
            <a:r>
              <a:rPr lang="pt-BR" sz="1050" dirty="0"/>
              <a:t> quando o Estado precisa </a:t>
            </a:r>
            <a:r>
              <a:rPr lang="pt-BR" sz="1050" b="1" dirty="0"/>
              <a:t>adquirir bens, produtos ou serviços</a:t>
            </a:r>
            <a:r>
              <a:rPr lang="pt-BR" sz="1050" dirty="0"/>
              <a:t> para si mesmo. Exemplos: compra de livros para bibliotecas públicas, contratação de uma empresa para construir um teatro, aquisição de equipamentos de som e iluminação para um centro cultural.</a:t>
            </a:r>
          </a:p>
          <a:p>
            <a:pPr algn="just"/>
            <a:endParaRPr lang="pt-BR" sz="1050" dirty="0"/>
          </a:p>
          <a:p>
            <a:pPr algn="just"/>
            <a:r>
              <a:rPr lang="pt-BR" sz="1050" dirty="0"/>
              <a:t>Já a </a:t>
            </a:r>
            <a:r>
              <a:rPr lang="pt-BR" sz="1050" b="1" dirty="0"/>
              <a:t>Lei nº 14.903/2024</a:t>
            </a:r>
            <a:r>
              <a:rPr lang="pt-BR" sz="1050" dirty="0"/>
              <a:t> (Marco do Fomento à Cultura) regula as </a:t>
            </a:r>
            <a:r>
              <a:rPr lang="pt-BR" sz="1050" b="1" dirty="0"/>
              <a:t>parcerias de fomento</a:t>
            </a:r>
            <a:r>
              <a:rPr lang="pt-BR" sz="1050" dirty="0"/>
              <a:t>, quando o Estado transfere recursos públicos a agentes culturais (pessoas físicas, coletivos ou instituições) para apoiar </a:t>
            </a:r>
            <a:r>
              <a:rPr lang="pt-BR" sz="1050" b="1" dirty="0"/>
              <a:t>atividades culturais de interesse público predominante</a:t>
            </a:r>
            <a:r>
              <a:rPr lang="pt-BR" sz="1050" dirty="0"/>
              <a:t>, mas que não resultam em uma aquisição direta pelo Estado. Exemplo: financiar a produção de um espetáculo teatral ou uma exposição.</a:t>
            </a:r>
          </a:p>
        </p:txBody>
      </p:sp>
    </p:spTree>
    <p:extLst>
      <p:ext uri="{BB962C8B-B14F-4D97-AF65-F5344CB8AC3E}">
        <p14:creationId xmlns:p14="http://schemas.microsoft.com/office/powerpoint/2010/main" val="4285854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1;p14">
            <a:extLst>
              <a:ext uri="{FF2B5EF4-FFF2-40B4-BE49-F238E27FC236}">
                <a16:creationId xmlns:a16="http://schemas.microsoft.com/office/drawing/2014/main" id="{2FD221F2-5DD1-454F-83E6-6405D66A589C}"/>
              </a:ext>
            </a:extLst>
          </p:cNvPr>
          <p:cNvPicPr preferRelativeResize="0"/>
          <p:nvPr/>
        </p:nvPicPr>
        <p:blipFill>
          <a:blip r:embed="rId2">
            <a:alphaModFix/>
          </a:blip>
          <a:stretch>
            <a:fillRect/>
          </a:stretch>
        </p:blipFill>
        <p:spPr>
          <a:xfrm>
            <a:off x="0" y="0"/>
            <a:ext cx="9143990" cy="5143500"/>
          </a:xfrm>
          <a:prstGeom prst="rect">
            <a:avLst/>
          </a:prstGeom>
          <a:noFill/>
          <a:ln>
            <a:noFill/>
          </a:ln>
        </p:spPr>
      </p:pic>
      <p:sp>
        <p:nvSpPr>
          <p:cNvPr id="3" name="CaixaDeTexto 2">
            <a:extLst>
              <a:ext uri="{FF2B5EF4-FFF2-40B4-BE49-F238E27FC236}">
                <a16:creationId xmlns:a16="http://schemas.microsoft.com/office/drawing/2014/main" id="{B859DFFC-8900-2493-1405-86BFB154BBA6}"/>
              </a:ext>
            </a:extLst>
          </p:cNvPr>
          <p:cNvSpPr txBox="1"/>
          <p:nvPr/>
        </p:nvSpPr>
        <p:spPr>
          <a:xfrm>
            <a:off x="1549161" y="1078312"/>
            <a:ext cx="5663401" cy="369332"/>
          </a:xfrm>
          <a:prstGeom prst="rect">
            <a:avLst/>
          </a:prstGeom>
          <a:noFill/>
        </p:spPr>
        <p:txBody>
          <a:bodyPr wrap="square">
            <a:spAutoFit/>
          </a:bodyPr>
          <a:lstStyle/>
          <a:p>
            <a:pPr algn="just"/>
            <a:r>
              <a:rPr lang="pt-BR" sz="1800" dirty="0"/>
              <a:t>E se for um evento misto (Prefeitura + produtores)?</a:t>
            </a:r>
          </a:p>
        </p:txBody>
      </p:sp>
      <p:sp>
        <p:nvSpPr>
          <p:cNvPr id="5" name="CaixaDeTexto 4">
            <a:extLst>
              <a:ext uri="{FF2B5EF4-FFF2-40B4-BE49-F238E27FC236}">
                <a16:creationId xmlns:a16="http://schemas.microsoft.com/office/drawing/2014/main" id="{73D0FA76-A9DB-1322-7AA4-0424345771FB}"/>
              </a:ext>
            </a:extLst>
          </p:cNvPr>
          <p:cNvSpPr txBox="1"/>
          <p:nvPr/>
        </p:nvSpPr>
        <p:spPr>
          <a:xfrm>
            <a:off x="1430721" y="1824949"/>
            <a:ext cx="6282559" cy="1546577"/>
          </a:xfrm>
          <a:prstGeom prst="rect">
            <a:avLst/>
          </a:prstGeom>
          <a:noFill/>
        </p:spPr>
        <p:txBody>
          <a:bodyPr wrap="square">
            <a:spAutoFit/>
          </a:bodyPr>
          <a:lstStyle/>
          <a:p>
            <a:pPr algn="just"/>
            <a:r>
              <a:rPr lang="pt-BR" sz="1050" dirty="0"/>
              <a:t>Pode haver complementaridade:</a:t>
            </a:r>
          </a:p>
          <a:p>
            <a:pPr algn="just"/>
            <a:endParaRPr lang="pt-BR" sz="1050" dirty="0"/>
          </a:p>
          <a:p>
            <a:pPr algn="just"/>
            <a:r>
              <a:rPr lang="pt-BR" sz="1050" dirty="0"/>
              <a:t>A Prefeitura pode fomentar projetos de grupos locais (Lei 14.903/24);</a:t>
            </a:r>
          </a:p>
          <a:p>
            <a:pPr algn="just"/>
            <a:endParaRPr lang="pt-BR" sz="1050" dirty="0"/>
          </a:p>
          <a:p>
            <a:pPr algn="just"/>
            <a:r>
              <a:rPr lang="pt-BR" sz="1050" dirty="0"/>
              <a:t>E ao mesmo tempo contratar diretamente estrutura e artistas para o evento maior </a:t>
            </a:r>
          </a:p>
          <a:p>
            <a:pPr algn="just"/>
            <a:r>
              <a:rPr lang="pt-BR" sz="1050" dirty="0"/>
              <a:t>(Lei 14.133/21).</a:t>
            </a:r>
          </a:p>
          <a:p>
            <a:pPr algn="just"/>
            <a:endParaRPr lang="pt-BR" sz="1050" dirty="0"/>
          </a:p>
          <a:p>
            <a:pPr algn="just"/>
            <a:r>
              <a:rPr lang="pt-BR" sz="1050" dirty="0"/>
              <a:t>O que não pode é mascarar contratações diretas como se fossem fomento, isso configuraria desvio de finalidade e burla à licitação (inclusive com risco de apontamento pelo Tribunal de Contas).</a:t>
            </a:r>
            <a:endParaRPr lang="pt-BR" sz="1050" b="1" dirty="0"/>
          </a:p>
        </p:txBody>
      </p:sp>
    </p:spTree>
    <p:extLst>
      <p:ext uri="{BB962C8B-B14F-4D97-AF65-F5344CB8AC3E}">
        <p14:creationId xmlns:p14="http://schemas.microsoft.com/office/powerpoint/2010/main" val="1908013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1;p14">
            <a:extLst>
              <a:ext uri="{FF2B5EF4-FFF2-40B4-BE49-F238E27FC236}">
                <a16:creationId xmlns:a16="http://schemas.microsoft.com/office/drawing/2014/main" id="{D58E41A7-2BD1-EFBD-5EC1-797570776D85}"/>
              </a:ext>
            </a:extLst>
          </p:cNvPr>
          <p:cNvPicPr preferRelativeResize="0"/>
          <p:nvPr/>
        </p:nvPicPr>
        <p:blipFill>
          <a:blip r:embed="rId2">
            <a:alphaModFix/>
          </a:blip>
          <a:stretch>
            <a:fillRect/>
          </a:stretch>
        </p:blipFill>
        <p:spPr>
          <a:xfrm>
            <a:off x="0" y="0"/>
            <a:ext cx="9143990" cy="5143500"/>
          </a:xfrm>
          <a:prstGeom prst="rect">
            <a:avLst/>
          </a:prstGeom>
          <a:noFill/>
          <a:ln>
            <a:noFill/>
          </a:ln>
        </p:spPr>
      </p:pic>
      <p:sp>
        <p:nvSpPr>
          <p:cNvPr id="3" name="CaixaDeTexto 2">
            <a:extLst>
              <a:ext uri="{FF2B5EF4-FFF2-40B4-BE49-F238E27FC236}">
                <a16:creationId xmlns:a16="http://schemas.microsoft.com/office/drawing/2014/main" id="{B859DFFC-8900-2493-1405-86BFB154BBA6}"/>
              </a:ext>
            </a:extLst>
          </p:cNvPr>
          <p:cNvSpPr txBox="1"/>
          <p:nvPr/>
        </p:nvSpPr>
        <p:spPr>
          <a:xfrm>
            <a:off x="621453" y="313801"/>
            <a:ext cx="7791060" cy="369332"/>
          </a:xfrm>
          <a:prstGeom prst="rect">
            <a:avLst/>
          </a:prstGeom>
          <a:noFill/>
        </p:spPr>
        <p:txBody>
          <a:bodyPr wrap="square">
            <a:spAutoFit/>
          </a:bodyPr>
          <a:lstStyle/>
          <a:p>
            <a:pPr algn="just"/>
            <a:r>
              <a:rPr lang="pt-BR" sz="1800" dirty="0"/>
              <a:t>Por que o MROSC não serve para contratação direta de pareceristas</a:t>
            </a:r>
          </a:p>
        </p:txBody>
      </p:sp>
      <p:sp>
        <p:nvSpPr>
          <p:cNvPr id="5" name="CaixaDeTexto 4">
            <a:extLst>
              <a:ext uri="{FF2B5EF4-FFF2-40B4-BE49-F238E27FC236}">
                <a16:creationId xmlns:a16="http://schemas.microsoft.com/office/drawing/2014/main" id="{73D0FA76-A9DB-1322-7AA4-0424345771FB}"/>
              </a:ext>
            </a:extLst>
          </p:cNvPr>
          <p:cNvSpPr txBox="1"/>
          <p:nvPr/>
        </p:nvSpPr>
        <p:spPr>
          <a:xfrm>
            <a:off x="1086451" y="955923"/>
            <a:ext cx="6282559" cy="3231654"/>
          </a:xfrm>
          <a:prstGeom prst="rect">
            <a:avLst/>
          </a:prstGeom>
          <a:noFill/>
        </p:spPr>
        <p:txBody>
          <a:bodyPr wrap="square">
            <a:spAutoFit/>
          </a:bodyPr>
          <a:lstStyle/>
          <a:p>
            <a:pPr algn="just"/>
            <a:r>
              <a:rPr lang="pt-BR" sz="1200" dirty="0"/>
              <a:t>A Lei 13.019/2014 (MROSC) é uma lei de parcerias, e não de contratações.</a:t>
            </a:r>
          </a:p>
          <a:p>
            <a:pPr algn="just"/>
            <a:r>
              <a:rPr lang="pt-BR" sz="1200" dirty="0"/>
              <a:t>Ela se aplica quando a administração pública e uma OSC atuam em cooperação, sem transferência de obrigação de resultado típico de contratação pública.</a:t>
            </a:r>
          </a:p>
          <a:p>
            <a:pPr algn="just"/>
            <a:endParaRPr lang="pt-BR" sz="1200" dirty="0"/>
          </a:p>
          <a:p>
            <a:pPr algn="just"/>
            <a:r>
              <a:rPr lang="pt-BR" sz="1200" dirty="0"/>
              <a:t>O parecerista, ao contrário, presta um serviço técnico específico, de natureza individual, com pagamento mediante nota fiscal ou RPA.</a:t>
            </a:r>
          </a:p>
          <a:p>
            <a:pPr algn="just"/>
            <a:r>
              <a:rPr lang="pt-BR" sz="1200" dirty="0"/>
              <a:t>Por isso, a base legal correta é:</a:t>
            </a:r>
          </a:p>
          <a:p>
            <a:pPr algn="just"/>
            <a:endParaRPr lang="pt-BR" sz="1200" dirty="0"/>
          </a:p>
          <a:p>
            <a:pPr algn="just"/>
            <a:r>
              <a:rPr lang="pt-BR" sz="1200" dirty="0"/>
              <a:t>Art. 75, II, da Lei 14.133/2021 → dispensa de licitação para contratação de profissional de qualquer setor artístico ou técnico, diretamente ou por empresário exclusivo, quando a singularidade do serviço justificar;</a:t>
            </a:r>
          </a:p>
          <a:p>
            <a:pPr algn="just"/>
            <a:endParaRPr lang="pt-BR" sz="1200" dirty="0"/>
          </a:p>
          <a:p>
            <a:pPr algn="just"/>
            <a:r>
              <a:rPr lang="pt-BR" sz="1200" dirty="0"/>
              <a:t>Art. 74, III, da Lei 14.133/2021 → inexigibilidade quando o serviço é técnico especializado, de natureza singular.</a:t>
            </a:r>
          </a:p>
          <a:p>
            <a:pPr algn="just"/>
            <a:endParaRPr lang="pt-BR" sz="1200" dirty="0"/>
          </a:p>
          <a:p>
            <a:pPr algn="just"/>
            <a:r>
              <a:rPr lang="pt-BR" sz="1200" dirty="0"/>
              <a:t>👉 O Ministério da Cultura (e antes o MinC da Lei Aldir Blanc) utiliza contratações diretas de pareceristas com base nesses dispositivos, não via MROSC.</a:t>
            </a:r>
          </a:p>
        </p:txBody>
      </p:sp>
    </p:spTree>
    <p:extLst>
      <p:ext uri="{BB962C8B-B14F-4D97-AF65-F5344CB8AC3E}">
        <p14:creationId xmlns:p14="http://schemas.microsoft.com/office/powerpoint/2010/main" val="978894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1;p14">
            <a:extLst>
              <a:ext uri="{FF2B5EF4-FFF2-40B4-BE49-F238E27FC236}">
                <a16:creationId xmlns:a16="http://schemas.microsoft.com/office/drawing/2014/main" id="{0CC74391-1209-1851-9EBF-20355AFCFCB9}"/>
              </a:ext>
            </a:extLst>
          </p:cNvPr>
          <p:cNvPicPr preferRelativeResize="0"/>
          <p:nvPr/>
        </p:nvPicPr>
        <p:blipFill>
          <a:blip r:embed="rId2">
            <a:alphaModFix/>
          </a:blip>
          <a:stretch>
            <a:fillRect/>
          </a:stretch>
        </p:blipFill>
        <p:spPr>
          <a:xfrm>
            <a:off x="0" y="0"/>
            <a:ext cx="9143990" cy="5143500"/>
          </a:xfrm>
          <a:prstGeom prst="rect">
            <a:avLst/>
          </a:prstGeom>
          <a:noFill/>
          <a:ln>
            <a:noFill/>
          </a:ln>
        </p:spPr>
      </p:pic>
      <p:sp>
        <p:nvSpPr>
          <p:cNvPr id="3" name="CaixaDeTexto 2">
            <a:extLst>
              <a:ext uri="{FF2B5EF4-FFF2-40B4-BE49-F238E27FC236}">
                <a16:creationId xmlns:a16="http://schemas.microsoft.com/office/drawing/2014/main" id="{B859DFFC-8900-2493-1405-86BFB154BBA6}"/>
              </a:ext>
            </a:extLst>
          </p:cNvPr>
          <p:cNvSpPr txBox="1"/>
          <p:nvPr/>
        </p:nvSpPr>
        <p:spPr>
          <a:xfrm>
            <a:off x="1430715" y="891698"/>
            <a:ext cx="5873340" cy="369332"/>
          </a:xfrm>
          <a:prstGeom prst="rect">
            <a:avLst/>
          </a:prstGeom>
          <a:noFill/>
        </p:spPr>
        <p:txBody>
          <a:bodyPr wrap="square">
            <a:spAutoFit/>
          </a:bodyPr>
          <a:lstStyle/>
          <a:p>
            <a:pPr algn="just"/>
            <a:r>
              <a:rPr lang="pt-BR" sz="1800" dirty="0"/>
              <a:t>Quando o MROSC pode entrar para pareceristas?</a:t>
            </a:r>
          </a:p>
        </p:txBody>
      </p:sp>
      <p:sp>
        <p:nvSpPr>
          <p:cNvPr id="5" name="CaixaDeTexto 4">
            <a:extLst>
              <a:ext uri="{FF2B5EF4-FFF2-40B4-BE49-F238E27FC236}">
                <a16:creationId xmlns:a16="http://schemas.microsoft.com/office/drawing/2014/main" id="{73D0FA76-A9DB-1322-7AA4-0424345771FB}"/>
              </a:ext>
            </a:extLst>
          </p:cNvPr>
          <p:cNvSpPr txBox="1"/>
          <p:nvPr/>
        </p:nvSpPr>
        <p:spPr>
          <a:xfrm>
            <a:off x="1430715" y="1475296"/>
            <a:ext cx="6282559" cy="2192908"/>
          </a:xfrm>
          <a:prstGeom prst="rect">
            <a:avLst/>
          </a:prstGeom>
          <a:noFill/>
        </p:spPr>
        <p:txBody>
          <a:bodyPr wrap="square">
            <a:spAutoFit/>
          </a:bodyPr>
          <a:lstStyle/>
          <a:p>
            <a:pPr algn="just"/>
            <a:endParaRPr lang="pt-BR" sz="1050" dirty="0"/>
          </a:p>
          <a:p>
            <a:pPr algn="just"/>
            <a:r>
              <a:rPr lang="pt-BR" sz="1050" b="1" dirty="0"/>
              <a:t>O MROSC (Lei 13.019/2014) pode ser usado em outro contexto:</a:t>
            </a:r>
          </a:p>
          <a:p>
            <a:pPr algn="just"/>
            <a:endParaRPr lang="pt-BR" sz="1050" dirty="0"/>
          </a:p>
          <a:p>
            <a:pPr algn="just"/>
            <a:r>
              <a:rPr lang="pt-BR" sz="1050" dirty="0"/>
              <a:t>👉 Quando o município firma parceria com uma organização da sociedade civil (OSC) que vai executar um programa de formação, análise ou difusão cultural, e não simplesmente analisar projetos do município.</a:t>
            </a:r>
          </a:p>
          <a:p>
            <a:pPr algn="just"/>
            <a:endParaRPr lang="pt-BR" sz="1050" dirty="0"/>
          </a:p>
          <a:p>
            <a:pPr algn="just"/>
            <a:r>
              <a:rPr lang="pt-BR" sz="1050" b="1" dirty="0"/>
              <a:t>Exemplo:</a:t>
            </a:r>
          </a:p>
          <a:p>
            <a:pPr algn="just"/>
            <a:endParaRPr lang="pt-BR" sz="1050" dirty="0"/>
          </a:p>
          <a:p>
            <a:pPr algn="just"/>
            <a:r>
              <a:rPr lang="pt-BR" sz="1050" dirty="0"/>
              <a:t>Uma associação cultural firma termo de colaboração para formar e remunerar pareceristas regionais em parceria com a Secretaria de Cultura.</a:t>
            </a:r>
          </a:p>
          <a:p>
            <a:pPr algn="just"/>
            <a:endParaRPr lang="pt-BR" sz="1050" dirty="0"/>
          </a:p>
          <a:p>
            <a:pPr algn="just"/>
            <a:r>
              <a:rPr lang="pt-BR" sz="1050" dirty="0"/>
              <a:t>Nesse caso, a relação é de cooperação entre entes, e o MROSC se aplica.</a:t>
            </a:r>
            <a:endParaRPr lang="pt-BR" sz="1050" b="1" dirty="0"/>
          </a:p>
        </p:txBody>
      </p:sp>
    </p:spTree>
    <p:extLst>
      <p:ext uri="{BB962C8B-B14F-4D97-AF65-F5344CB8AC3E}">
        <p14:creationId xmlns:p14="http://schemas.microsoft.com/office/powerpoint/2010/main" val="1638380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61;p14">
            <a:extLst>
              <a:ext uri="{FF2B5EF4-FFF2-40B4-BE49-F238E27FC236}">
                <a16:creationId xmlns:a16="http://schemas.microsoft.com/office/drawing/2014/main" id="{23A81441-60E6-F19A-8564-CD14E4122978}"/>
              </a:ext>
            </a:extLst>
          </p:cNvPr>
          <p:cNvPicPr preferRelativeResize="0"/>
          <p:nvPr/>
        </p:nvPicPr>
        <p:blipFill>
          <a:blip r:embed="rId2">
            <a:alphaModFix/>
          </a:blip>
          <a:stretch>
            <a:fillRect/>
          </a:stretch>
        </p:blipFill>
        <p:spPr>
          <a:xfrm>
            <a:off x="0" y="0"/>
            <a:ext cx="9143990" cy="5143500"/>
          </a:xfrm>
          <a:prstGeom prst="rect">
            <a:avLst/>
          </a:prstGeom>
          <a:noFill/>
          <a:ln>
            <a:noFill/>
          </a:ln>
        </p:spPr>
      </p:pic>
      <p:sp>
        <p:nvSpPr>
          <p:cNvPr id="7" name="CaixaDeTexto 6">
            <a:extLst>
              <a:ext uri="{FF2B5EF4-FFF2-40B4-BE49-F238E27FC236}">
                <a16:creationId xmlns:a16="http://schemas.microsoft.com/office/drawing/2014/main" id="{7A47C922-7A98-12DC-C4B3-74E31A84C659}"/>
              </a:ext>
            </a:extLst>
          </p:cNvPr>
          <p:cNvSpPr txBox="1"/>
          <p:nvPr/>
        </p:nvSpPr>
        <p:spPr>
          <a:xfrm>
            <a:off x="6073080" y="229783"/>
            <a:ext cx="1781257" cy="923330"/>
          </a:xfrm>
          <a:prstGeom prst="rect">
            <a:avLst/>
          </a:prstGeom>
          <a:noFill/>
        </p:spPr>
        <p:txBody>
          <a:bodyPr wrap="none" rtlCol="0">
            <a:spAutoFit/>
          </a:bodyPr>
          <a:lstStyle/>
          <a:p>
            <a:pPr algn="r"/>
            <a:r>
              <a:rPr lang="pt-BR" sz="2700" dirty="0">
                <a:latin typeface="Calibri" panose="020F0502020204030204" pitchFamily="34" charset="0"/>
                <a:ea typeface="Apple Color Emoji" pitchFamily="2" charset="0"/>
                <a:cs typeface="Damascus" pitchFamily="2" charset="-78"/>
              </a:rPr>
              <a:t>Preparação</a:t>
            </a:r>
          </a:p>
          <a:p>
            <a:pPr algn="r"/>
            <a:r>
              <a:rPr lang="pt-BR" sz="2700" dirty="0">
                <a:latin typeface="Calibri" panose="020F0502020204030204" pitchFamily="34" charset="0"/>
                <a:ea typeface="Apple Color Emoji" pitchFamily="2" charset="0"/>
                <a:cs typeface="Damascus" pitchFamily="2" charset="-78"/>
              </a:rPr>
              <a:t>de Editais</a:t>
            </a:r>
          </a:p>
        </p:txBody>
      </p:sp>
      <p:sp>
        <p:nvSpPr>
          <p:cNvPr id="2" name="CaixaDeTexto 1">
            <a:extLst>
              <a:ext uri="{FF2B5EF4-FFF2-40B4-BE49-F238E27FC236}">
                <a16:creationId xmlns:a16="http://schemas.microsoft.com/office/drawing/2014/main" id="{4A8EF979-8CA7-0519-25B0-E531EBE2F1EC}"/>
              </a:ext>
            </a:extLst>
          </p:cNvPr>
          <p:cNvSpPr txBox="1"/>
          <p:nvPr/>
        </p:nvSpPr>
        <p:spPr>
          <a:xfrm>
            <a:off x="1576552" y="1629457"/>
            <a:ext cx="3603872" cy="253916"/>
          </a:xfrm>
          <a:prstGeom prst="rect">
            <a:avLst/>
          </a:prstGeom>
          <a:noFill/>
        </p:spPr>
        <p:txBody>
          <a:bodyPr wrap="none" rtlCol="0">
            <a:spAutoFit/>
          </a:bodyPr>
          <a:lstStyle/>
          <a:p>
            <a:r>
              <a:rPr lang="pt-BR" sz="1050" dirty="0">
                <a:latin typeface="+mj-lt"/>
              </a:rPr>
              <a:t>Contexto e Mudanças para os próximos Ciclos da PNAB </a:t>
            </a:r>
          </a:p>
        </p:txBody>
      </p:sp>
      <p:sp>
        <p:nvSpPr>
          <p:cNvPr id="3" name="CaixaDeTexto 2">
            <a:extLst>
              <a:ext uri="{FF2B5EF4-FFF2-40B4-BE49-F238E27FC236}">
                <a16:creationId xmlns:a16="http://schemas.microsoft.com/office/drawing/2014/main" id="{09FC306F-F22D-0517-FE29-CA3228BF7F0D}"/>
              </a:ext>
            </a:extLst>
          </p:cNvPr>
          <p:cNvSpPr txBox="1"/>
          <p:nvPr/>
        </p:nvSpPr>
        <p:spPr>
          <a:xfrm>
            <a:off x="1576551" y="1906457"/>
            <a:ext cx="2613216" cy="253916"/>
          </a:xfrm>
          <a:prstGeom prst="rect">
            <a:avLst/>
          </a:prstGeom>
          <a:noFill/>
        </p:spPr>
        <p:txBody>
          <a:bodyPr wrap="none" rtlCol="0">
            <a:spAutoFit/>
          </a:bodyPr>
          <a:lstStyle/>
          <a:p>
            <a:r>
              <a:rPr lang="pt-BR" sz="1050" dirty="0"/>
              <a:t>Questões Fiscais e Abertura de Dotação</a:t>
            </a:r>
          </a:p>
        </p:txBody>
      </p:sp>
      <p:sp>
        <p:nvSpPr>
          <p:cNvPr id="4" name="CaixaDeTexto 3">
            <a:extLst>
              <a:ext uri="{FF2B5EF4-FFF2-40B4-BE49-F238E27FC236}">
                <a16:creationId xmlns:a16="http://schemas.microsoft.com/office/drawing/2014/main" id="{1119038A-7DE5-3DDC-C040-B8301C9C62AB}"/>
              </a:ext>
            </a:extLst>
          </p:cNvPr>
          <p:cNvSpPr txBox="1"/>
          <p:nvPr/>
        </p:nvSpPr>
        <p:spPr>
          <a:xfrm>
            <a:off x="1576551" y="2190931"/>
            <a:ext cx="3611886" cy="253916"/>
          </a:xfrm>
          <a:prstGeom prst="rect">
            <a:avLst/>
          </a:prstGeom>
          <a:noFill/>
        </p:spPr>
        <p:txBody>
          <a:bodyPr wrap="none" rtlCol="0">
            <a:spAutoFit/>
          </a:bodyPr>
          <a:lstStyle/>
          <a:p>
            <a:r>
              <a:rPr lang="pt-BR" sz="1050" dirty="0"/>
              <a:t>Estrutura de Editais: Edital Publicado e com intervenções</a:t>
            </a:r>
          </a:p>
        </p:txBody>
      </p:sp>
      <p:sp>
        <p:nvSpPr>
          <p:cNvPr id="5" name="CaixaDeTexto 4">
            <a:extLst>
              <a:ext uri="{FF2B5EF4-FFF2-40B4-BE49-F238E27FC236}">
                <a16:creationId xmlns:a16="http://schemas.microsoft.com/office/drawing/2014/main" id="{E50E1851-E47A-302F-8365-2404A4CCCDFF}"/>
              </a:ext>
            </a:extLst>
          </p:cNvPr>
          <p:cNvSpPr txBox="1"/>
          <p:nvPr/>
        </p:nvSpPr>
        <p:spPr>
          <a:xfrm>
            <a:off x="1576551" y="2479775"/>
            <a:ext cx="4038269" cy="253916"/>
          </a:xfrm>
          <a:prstGeom prst="rect">
            <a:avLst/>
          </a:prstGeom>
          <a:noFill/>
        </p:spPr>
        <p:txBody>
          <a:bodyPr wrap="square" rtlCol="0">
            <a:spAutoFit/>
          </a:bodyPr>
          <a:lstStyle/>
          <a:p>
            <a:r>
              <a:rPr lang="pt-BR" sz="1050" dirty="0"/>
              <a:t>Diálogo com o Estado para Complementaridade</a:t>
            </a:r>
          </a:p>
        </p:txBody>
      </p:sp>
      <p:sp>
        <p:nvSpPr>
          <p:cNvPr id="8" name="CaixaDeTexto 7">
            <a:extLst>
              <a:ext uri="{FF2B5EF4-FFF2-40B4-BE49-F238E27FC236}">
                <a16:creationId xmlns:a16="http://schemas.microsoft.com/office/drawing/2014/main" id="{276A3503-EE28-4EF2-BDB3-8417B8F5AC67}"/>
              </a:ext>
            </a:extLst>
          </p:cNvPr>
          <p:cNvSpPr txBox="1"/>
          <p:nvPr/>
        </p:nvSpPr>
        <p:spPr>
          <a:xfrm>
            <a:off x="1576550" y="2764249"/>
            <a:ext cx="4038269" cy="253916"/>
          </a:xfrm>
          <a:prstGeom prst="rect">
            <a:avLst/>
          </a:prstGeom>
          <a:noFill/>
        </p:spPr>
        <p:txBody>
          <a:bodyPr wrap="square" rtlCol="0">
            <a:spAutoFit/>
          </a:bodyPr>
          <a:lstStyle/>
          <a:p>
            <a:r>
              <a:rPr lang="pt-BR" sz="1050" dirty="0"/>
              <a:t>Não Retenção de Impostos na Fonte</a:t>
            </a:r>
          </a:p>
        </p:txBody>
      </p:sp>
      <p:sp>
        <p:nvSpPr>
          <p:cNvPr id="9" name="CaixaDeTexto 8">
            <a:extLst>
              <a:ext uri="{FF2B5EF4-FFF2-40B4-BE49-F238E27FC236}">
                <a16:creationId xmlns:a16="http://schemas.microsoft.com/office/drawing/2014/main" id="{A33C73C5-A653-40E3-1220-67002BA51DFB}"/>
              </a:ext>
            </a:extLst>
          </p:cNvPr>
          <p:cNvSpPr txBox="1"/>
          <p:nvPr/>
        </p:nvSpPr>
        <p:spPr>
          <a:xfrm>
            <a:off x="1576549" y="3323132"/>
            <a:ext cx="4038269" cy="253916"/>
          </a:xfrm>
          <a:prstGeom prst="rect">
            <a:avLst/>
          </a:prstGeom>
          <a:noFill/>
        </p:spPr>
        <p:txBody>
          <a:bodyPr wrap="square" rtlCol="0">
            <a:spAutoFit/>
          </a:bodyPr>
          <a:lstStyle/>
          <a:p>
            <a:r>
              <a:rPr lang="pt-BR" sz="1050" dirty="0"/>
              <a:t>Prazos Legais de Prestação de Contas</a:t>
            </a:r>
          </a:p>
        </p:txBody>
      </p:sp>
      <p:sp>
        <p:nvSpPr>
          <p:cNvPr id="10" name="CaixaDeTexto 9">
            <a:extLst>
              <a:ext uri="{FF2B5EF4-FFF2-40B4-BE49-F238E27FC236}">
                <a16:creationId xmlns:a16="http://schemas.microsoft.com/office/drawing/2014/main" id="{79123CF8-C55A-44F8-260B-9A9016EECC9D}"/>
              </a:ext>
            </a:extLst>
          </p:cNvPr>
          <p:cNvSpPr txBox="1"/>
          <p:nvPr/>
        </p:nvSpPr>
        <p:spPr>
          <a:xfrm>
            <a:off x="1576549" y="3041248"/>
            <a:ext cx="4038269" cy="253916"/>
          </a:xfrm>
          <a:prstGeom prst="rect">
            <a:avLst/>
          </a:prstGeom>
          <a:noFill/>
        </p:spPr>
        <p:txBody>
          <a:bodyPr wrap="square" rtlCol="0">
            <a:spAutoFit/>
          </a:bodyPr>
          <a:lstStyle/>
          <a:p>
            <a:r>
              <a:rPr lang="pt-BR" sz="1050" dirty="0"/>
              <a:t>Transferência de Recursos a Contas Específicas</a:t>
            </a:r>
          </a:p>
        </p:txBody>
      </p:sp>
    </p:spTree>
    <p:extLst>
      <p:ext uri="{BB962C8B-B14F-4D97-AF65-F5344CB8AC3E}">
        <p14:creationId xmlns:p14="http://schemas.microsoft.com/office/powerpoint/2010/main" val="3808240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61;p14">
            <a:extLst>
              <a:ext uri="{FF2B5EF4-FFF2-40B4-BE49-F238E27FC236}">
                <a16:creationId xmlns:a16="http://schemas.microsoft.com/office/drawing/2014/main" id="{86F4A903-D53B-7BAA-AA0E-D5A23D2CF9D1}"/>
              </a:ext>
            </a:extLst>
          </p:cNvPr>
          <p:cNvPicPr preferRelativeResize="0"/>
          <p:nvPr/>
        </p:nvPicPr>
        <p:blipFill>
          <a:blip r:embed="rId2">
            <a:alphaModFix/>
          </a:blip>
          <a:stretch>
            <a:fillRect/>
          </a:stretch>
        </p:blipFill>
        <p:spPr>
          <a:xfrm>
            <a:off x="0" y="0"/>
            <a:ext cx="9143990" cy="5143500"/>
          </a:xfrm>
          <a:prstGeom prst="rect">
            <a:avLst/>
          </a:prstGeom>
          <a:noFill/>
          <a:ln>
            <a:noFill/>
          </a:ln>
        </p:spPr>
      </p:pic>
      <p:sp>
        <p:nvSpPr>
          <p:cNvPr id="2" name="CaixaDeTexto 1">
            <a:extLst>
              <a:ext uri="{FF2B5EF4-FFF2-40B4-BE49-F238E27FC236}">
                <a16:creationId xmlns:a16="http://schemas.microsoft.com/office/drawing/2014/main" id="{5F752661-F4EE-8308-15C2-2CC84A75A1AB}"/>
              </a:ext>
            </a:extLst>
          </p:cNvPr>
          <p:cNvSpPr txBox="1"/>
          <p:nvPr/>
        </p:nvSpPr>
        <p:spPr>
          <a:xfrm>
            <a:off x="2617632" y="258448"/>
            <a:ext cx="3471591" cy="646331"/>
          </a:xfrm>
          <a:prstGeom prst="rect">
            <a:avLst/>
          </a:prstGeom>
          <a:noFill/>
        </p:spPr>
        <p:txBody>
          <a:bodyPr wrap="none" rtlCol="0">
            <a:spAutoFit/>
          </a:bodyPr>
          <a:lstStyle/>
          <a:p>
            <a:r>
              <a:rPr lang="pt-BR" sz="1800" dirty="0"/>
              <a:t>Contexto e Mudanças para os </a:t>
            </a:r>
          </a:p>
          <a:p>
            <a:pPr algn="ctr"/>
            <a:r>
              <a:rPr lang="pt-BR" sz="1800" dirty="0"/>
              <a:t>próximos Ciclos da PNAB </a:t>
            </a:r>
          </a:p>
        </p:txBody>
      </p:sp>
      <p:sp>
        <p:nvSpPr>
          <p:cNvPr id="4" name="CaixaDeTexto 3">
            <a:extLst>
              <a:ext uri="{FF2B5EF4-FFF2-40B4-BE49-F238E27FC236}">
                <a16:creationId xmlns:a16="http://schemas.microsoft.com/office/drawing/2014/main" id="{819F6EDE-8606-860B-801C-FAB2A0EFE55F}"/>
              </a:ext>
            </a:extLst>
          </p:cNvPr>
          <p:cNvSpPr txBox="1"/>
          <p:nvPr/>
        </p:nvSpPr>
        <p:spPr>
          <a:xfrm>
            <a:off x="1336122" y="1394504"/>
            <a:ext cx="6471745" cy="2354491"/>
          </a:xfrm>
          <a:prstGeom prst="rect">
            <a:avLst/>
          </a:prstGeom>
          <a:noFill/>
        </p:spPr>
        <p:txBody>
          <a:bodyPr wrap="square">
            <a:spAutoFit/>
          </a:bodyPr>
          <a:lstStyle/>
          <a:p>
            <a:pPr algn="just" fontAlgn="base"/>
            <a:r>
              <a:rPr lang="pt-BR" sz="1050" b="1" dirty="0" err="1">
                <a:solidFill>
                  <a:srgbClr val="555555"/>
                </a:solidFill>
                <a:latin typeface="rawline"/>
              </a:rPr>
              <a:t>Permanentização</a:t>
            </a:r>
            <a:r>
              <a:rPr lang="pt-BR" sz="1050" b="1" dirty="0">
                <a:solidFill>
                  <a:srgbClr val="555555"/>
                </a:solidFill>
                <a:latin typeface="rawline"/>
              </a:rPr>
              <a:t>: 		A política deixa de ser temporária (2024-2028) e passa a 			vigorar indefinidamente, com </a:t>
            </a:r>
            <a:r>
              <a:rPr lang="pt-BR" sz="1050" b="1" dirty="0" err="1">
                <a:solidFill>
                  <a:srgbClr val="555555"/>
                </a:solidFill>
                <a:latin typeface="rawline"/>
              </a:rPr>
              <a:t>R</a:t>
            </a:r>
            <a:r>
              <a:rPr lang="pt-BR" sz="1050" b="1" dirty="0">
                <a:solidFill>
                  <a:srgbClr val="555555"/>
                </a:solidFill>
                <a:latin typeface="rawline"/>
              </a:rPr>
              <a:t>$ 15 bilhões totais, mas sem 			obrigatoriedade anual de </a:t>
            </a:r>
            <a:r>
              <a:rPr lang="pt-BR" sz="1050" b="1" dirty="0" err="1">
                <a:solidFill>
                  <a:srgbClr val="555555"/>
                </a:solidFill>
                <a:latin typeface="rawline"/>
              </a:rPr>
              <a:t>R</a:t>
            </a:r>
            <a:r>
              <a:rPr lang="pt-BR" sz="1050" b="1" dirty="0">
                <a:solidFill>
                  <a:srgbClr val="555555"/>
                </a:solidFill>
                <a:latin typeface="rawline"/>
              </a:rPr>
              <a:t>$ 3 bilhões – repasses variam 			conforme disponibilidade orçamentária.</a:t>
            </a:r>
          </a:p>
          <a:p>
            <a:pPr algn="just" fontAlgn="base"/>
            <a:endParaRPr lang="pt-BR" sz="1050" b="1" dirty="0">
              <a:solidFill>
                <a:srgbClr val="555555"/>
              </a:solidFill>
              <a:latin typeface="rawline"/>
            </a:endParaRPr>
          </a:p>
          <a:p>
            <a:pPr algn="just" fontAlgn="base"/>
            <a:r>
              <a:rPr lang="pt-BR" sz="1050" b="1" dirty="0">
                <a:solidFill>
                  <a:srgbClr val="555555"/>
                </a:solidFill>
                <a:latin typeface="rawline"/>
              </a:rPr>
              <a:t>Execução de Recursos: 		Municípios precisam comprovar 60% de execução dos 			recursos do Ciclo anterior. Isso facilita adesão, mas exige 			planejamento rigoroso.</a:t>
            </a:r>
          </a:p>
          <a:p>
            <a:pPr algn="just" fontAlgn="base"/>
            <a:endParaRPr lang="pt-BR" sz="1050" b="1" dirty="0">
              <a:solidFill>
                <a:srgbClr val="555555"/>
              </a:solidFill>
              <a:latin typeface="rawline"/>
            </a:endParaRPr>
          </a:p>
          <a:p>
            <a:pPr algn="just" fontAlgn="base"/>
            <a:r>
              <a:rPr lang="pt-BR" sz="1050" b="1" dirty="0">
                <a:solidFill>
                  <a:srgbClr val="555555"/>
                </a:solidFill>
                <a:latin typeface="rawline"/>
              </a:rPr>
              <a:t>Recursos Próprios: 		Entes devem assinar termo de compromisso para destinar 			verbas municipais à cultura, comprovável em ciclos futuros.</a:t>
            </a:r>
          </a:p>
          <a:p>
            <a:pPr algn="just" fontAlgn="base"/>
            <a:endParaRPr lang="pt-BR" sz="1050" b="1" dirty="0">
              <a:solidFill>
                <a:srgbClr val="555555"/>
              </a:solidFill>
              <a:latin typeface="rawline"/>
            </a:endParaRPr>
          </a:p>
          <a:p>
            <a:pPr algn="just" fontAlgn="base"/>
            <a:r>
              <a:rPr lang="pt-BR" sz="1050" b="1" dirty="0">
                <a:solidFill>
                  <a:srgbClr val="555555"/>
                </a:solidFill>
                <a:latin typeface="rawline"/>
              </a:rPr>
              <a:t>Plano de Ação Plurianual: 		O Plano de Aplicação dos Recursos (PAR) agora abrange até 			o 4º ciclo, com adesão única, reduzindo burocracia inicial.</a:t>
            </a:r>
            <a:endParaRPr lang="pt-BR" sz="1050" dirty="0">
              <a:solidFill>
                <a:srgbClr val="555555"/>
              </a:solidFill>
              <a:latin typeface="rawline"/>
            </a:endParaRPr>
          </a:p>
        </p:txBody>
      </p:sp>
    </p:spTree>
    <p:extLst>
      <p:ext uri="{BB962C8B-B14F-4D97-AF65-F5344CB8AC3E}">
        <p14:creationId xmlns:p14="http://schemas.microsoft.com/office/powerpoint/2010/main" val="3948739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61;p14">
            <a:extLst>
              <a:ext uri="{FF2B5EF4-FFF2-40B4-BE49-F238E27FC236}">
                <a16:creationId xmlns:a16="http://schemas.microsoft.com/office/drawing/2014/main" id="{7F502B0D-9794-FF74-3780-2827A4A06F18}"/>
              </a:ext>
            </a:extLst>
          </p:cNvPr>
          <p:cNvPicPr preferRelativeResize="0"/>
          <p:nvPr/>
        </p:nvPicPr>
        <p:blipFill>
          <a:blip r:embed="rId2">
            <a:alphaModFix/>
          </a:blip>
          <a:stretch>
            <a:fillRect/>
          </a:stretch>
        </p:blipFill>
        <p:spPr>
          <a:xfrm>
            <a:off x="10" y="0"/>
            <a:ext cx="9143990" cy="5143500"/>
          </a:xfrm>
          <a:prstGeom prst="rect">
            <a:avLst/>
          </a:prstGeom>
          <a:noFill/>
          <a:ln>
            <a:noFill/>
          </a:ln>
        </p:spPr>
      </p:pic>
      <p:sp>
        <p:nvSpPr>
          <p:cNvPr id="7" name="CaixaDeTexto 6">
            <a:extLst>
              <a:ext uri="{FF2B5EF4-FFF2-40B4-BE49-F238E27FC236}">
                <a16:creationId xmlns:a16="http://schemas.microsoft.com/office/drawing/2014/main" id="{7A47C922-7A98-12DC-C4B3-74E31A84C659}"/>
              </a:ext>
            </a:extLst>
          </p:cNvPr>
          <p:cNvSpPr txBox="1"/>
          <p:nvPr/>
        </p:nvSpPr>
        <p:spPr>
          <a:xfrm>
            <a:off x="3084601" y="870908"/>
            <a:ext cx="1778051" cy="523220"/>
          </a:xfrm>
          <a:prstGeom prst="rect">
            <a:avLst/>
          </a:prstGeom>
          <a:noFill/>
        </p:spPr>
        <p:txBody>
          <a:bodyPr wrap="none" rtlCol="0">
            <a:spAutoFit/>
          </a:bodyPr>
          <a:lstStyle/>
          <a:p>
            <a:pPr algn="r"/>
            <a:r>
              <a:rPr lang="pt-BR" sz="2700" dirty="0">
                <a:latin typeface="Calibri" panose="020F0502020204030204" pitchFamily="34" charset="0"/>
                <a:ea typeface="Apple Color Emoji" pitchFamily="2" charset="0"/>
                <a:cs typeface="Damascus" pitchFamily="2" charset="-78"/>
              </a:rPr>
              <a:t>Visão Gera</a:t>
            </a:r>
            <a:r>
              <a:rPr lang="pt-BR" sz="2800" dirty="0"/>
              <a:t>l</a:t>
            </a:r>
            <a:endParaRPr lang="pt-BR" sz="2700" dirty="0">
              <a:latin typeface="Calibri" panose="020F0502020204030204" pitchFamily="34" charset="0"/>
              <a:ea typeface="Apple Color Emoji" pitchFamily="2" charset="0"/>
              <a:cs typeface="Damascus" pitchFamily="2" charset="-78"/>
            </a:endParaRPr>
          </a:p>
        </p:txBody>
      </p:sp>
      <p:sp>
        <p:nvSpPr>
          <p:cNvPr id="11" name="CaixaDeTexto 10">
            <a:extLst>
              <a:ext uri="{FF2B5EF4-FFF2-40B4-BE49-F238E27FC236}">
                <a16:creationId xmlns:a16="http://schemas.microsoft.com/office/drawing/2014/main" id="{F28670C6-7A17-70E9-AE16-4A49A7BA8327}"/>
              </a:ext>
            </a:extLst>
          </p:cNvPr>
          <p:cNvSpPr txBox="1"/>
          <p:nvPr/>
        </p:nvSpPr>
        <p:spPr>
          <a:xfrm>
            <a:off x="1531810" y="1484389"/>
            <a:ext cx="4421403" cy="2481449"/>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pt-BR" sz="1350" dirty="0"/>
              <a:t>Conceito de Fomento</a:t>
            </a:r>
          </a:p>
          <a:p>
            <a:pPr marL="285750" indent="-285750">
              <a:lnSpc>
                <a:spcPct val="150000"/>
              </a:lnSpc>
              <a:buFont typeface="Arial" panose="020B0604020202020204" pitchFamily="34" charset="0"/>
              <a:buChar char="•"/>
            </a:pPr>
            <a:r>
              <a:rPr lang="pt-BR" sz="1350" dirty="0"/>
              <a:t>Bases Legais </a:t>
            </a:r>
          </a:p>
          <a:p>
            <a:pPr marL="285750" indent="-285750">
              <a:lnSpc>
                <a:spcPct val="150000"/>
              </a:lnSpc>
              <a:buFont typeface="Arial" panose="020B0604020202020204" pitchFamily="34" charset="0"/>
              <a:buChar char="•"/>
            </a:pPr>
            <a:r>
              <a:rPr lang="pt-BR" sz="1350" dirty="0"/>
              <a:t>Diferença entre licitação e fomento cultural</a:t>
            </a:r>
          </a:p>
          <a:p>
            <a:pPr marL="285750" indent="-285750">
              <a:lnSpc>
                <a:spcPct val="150000"/>
              </a:lnSpc>
              <a:buFont typeface="Arial" panose="020B0604020202020204" pitchFamily="34" charset="0"/>
              <a:buChar char="•"/>
            </a:pPr>
            <a:r>
              <a:rPr lang="pt-BR" sz="1350" dirty="0"/>
              <a:t>Contrapartidas na nova lei de fomento</a:t>
            </a:r>
          </a:p>
          <a:p>
            <a:pPr marL="285750" indent="-285750">
              <a:lnSpc>
                <a:spcPct val="150000"/>
              </a:lnSpc>
              <a:buFont typeface="Arial" panose="020B0604020202020204" pitchFamily="34" charset="0"/>
              <a:buChar char="•"/>
            </a:pPr>
            <a:r>
              <a:rPr lang="pt-BR" sz="1350" dirty="0"/>
              <a:t>Quando é licitação ou dispensa (Lei 14.133/21)</a:t>
            </a:r>
          </a:p>
          <a:p>
            <a:pPr marL="285750" indent="-285750">
              <a:lnSpc>
                <a:spcPct val="150000"/>
              </a:lnSpc>
              <a:buFont typeface="Arial" panose="020B0604020202020204" pitchFamily="34" charset="0"/>
              <a:buChar char="•"/>
            </a:pPr>
            <a:r>
              <a:rPr lang="pt-BR" sz="1350" dirty="0"/>
              <a:t>Quando é fomento cultural (Lei 14.903/24)</a:t>
            </a:r>
          </a:p>
          <a:p>
            <a:pPr marL="285750" indent="-285750">
              <a:lnSpc>
                <a:spcPct val="150000"/>
              </a:lnSpc>
              <a:buFont typeface="Arial" panose="020B0604020202020204" pitchFamily="34" charset="0"/>
              <a:buChar char="•"/>
            </a:pPr>
            <a:r>
              <a:rPr lang="pt-BR" sz="1350" dirty="0"/>
              <a:t>E se for um evento misto (Prefeitura + produtores)?</a:t>
            </a:r>
          </a:p>
          <a:p>
            <a:endParaRPr lang="pt-BR" sz="1350" dirty="0"/>
          </a:p>
        </p:txBody>
      </p:sp>
    </p:spTree>
    <p:extLst>
      <p:ext uri="{BB962C8B-B14F-4D97-AF65-F5344CB8AC3E}">
        <p14:creationId xmlns:p14="http://schemas.microsoft.com/office/powerpoint/2010/main" val="2783014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1;p14">
            <a:extLst>
              <a:ext uri="{FF2B5EF4-FFF2-40B4-BE49-F238E27FC236}">
                <a16:creationId xmlns:a16="http://schemas.microsoft.com/office/drawing/2014/main" id="{6A26033A-EF0A-3303-FEC5-D30323474FD3}"/>
              </a:ext>
            </a:extLst>
          </p:cNvPr>
          <p:cNvPicPr preferRelativeResize="0"/>
          <p:nvPr/>
        </p:nvPicPr>
        <p:blipFill>
          <a:blip r:embed="rId2">
            <a:alphaModFix/>
          </a:blip>
          <a:stretch>
            <a:fillRect/>
          </a:stretch>
        </p:blipFill>
        <p:spPr>
          <a:xfrm>
            <a:off x="0" y="0"/>
            <a:ext cx="9143990" cy="5143500"/>
          </a:xfrm>
          <a:prstGeom prst="rect">
            <a:avLst/>
          </a:prstGeom>
          <a:noFill/>
          <a:ln>
            <a:noFill/>
          </a:ln>
        </p:spPr>
      </p:pic>
      <p:sp>
        <p:nvSpPr>
          <p:cNvPr id="3" name="CaixaDeTexto 2">
            <a:extLst>
              <a:ext uri="{FF2B5EF4-FFF2-40B4-BE49-F238E27FC236}">
                <a16:creationId xmlns:a16="http://schemas.microsoft.com/office/drawing/2014/main" id="{A4125DF8-B4EE-8711-CF90-D18867B4A51A}"/>
              </a:ext>
            </a:extLst>
          </p:cNvPr>
          <p:cNvSpPr txBox="1"/>
          <p:nvPr/>
        </p:nvSpPr>
        <p:spPr>
          <a:xfrm>
            <a:off x="1387360" y="1717670"/>
            <a:ext cx="6369269" cy="1708160"/>
          </a:xfrm>
          <a:prstGeom prst="rect">
            <a:avLst/>
          </a:prstGeom>
          <a:noFill/>
        </p:spPr>
        <p:txBody>
          <a:bodyPr wrap="square">
            <a:spAutoFit/>
          </a:bodyPr>
          <a:lstStyle/>
          <a:p>
            <a:pPr algn="just"/>
            <a:r>
              <a:rPr lang="pt-BR" sz="1050" dirty="0"/>
              <a:t>Para lançar o edital, garanta dotação orçamentária específica na LOA municipal (Ação Orçamentária compatível com PNAB). Destaque: Ainda não há dotações fiscais exclusivas para fomento cultural – use créditos do FNC ou superávit, mas comprove adequação via </a:t>
            </a:r>
            <a:r>
              <a:rPr lang="pt-BR" sz="1050" dirty="0" err="1"/>
              <a:t>Transferegov</a:t>
            </a:r>
            <a:r>
              <a:rPr lang="pt-BR" sz="1050" dirty="0"/>
              <a:t>.</a:t>
            </a:r>
          </a:p>
          <a:p>
            <a:pPr algn="just"/>
            <a:r>
              <a:rPr lang="pt-BR" sz="1050" dirty="0"/>
              <a:t>Passos Fiscais:</a:t>
            </a:r>
          </a:p>
          <a:p>
            <a:pPr algn="just"/>
            <a:endParaRPr lang="pt-BR" sz="1050" dirty="0"/>
          </a:p>
          <a:p>
            <a:pPr algn="just"/>
            <a:r>
              <a:rPr lang="pt-BR" sz="1050" dirty="0"/>
              <a:t>Autorização na LOA.</a:t>
            </a:r>
          </a:p>
          <a:p>
            <a:pPr algn="just"/>
            <a:r>
              <a:rPr lang="pt-BR" sz="1050" dirty="0"/>
              <a:t>Empenho prévio ao edital.</a:t>
            </a:r>
          </a:p>
          <a:p>
            <a:pPr algn="just"/>
            <a:r>
              <a:rPr lang="pt-BR" sz="1050" dirty="0"/>
              <a:t>Liquidação pós-assinatura de termos.</a:t>
            </a:r>
          </a:p>
          <a:p>
            <a:pPr algn="just"/>
            <a:endParaRPr lang="pt-BR" sz="1050" dirty="0"/>
          </a:p>
          <a:p>
            <a:pPr algn="just"/>
            <a:endParaRPr lang="pt-BR" sz="1050" dirty="0"/>
          </a:p>
        </p:txBody>
      </p:sp>
      <p:sp>
        <p:nvSpPr>
          <p:cNvPr id="4" name="CaixaDeTexto 3">
            <a:extLst>
              <a:ext uri="{FF2B5EF4-FFF2-40B4-BE49-F238E27FC236}">
                <a16:creationId xmlns:a16="http://schemas.microsoft.com/office/drawing/2014/main" id="{5CD86034-F956-CDD1-A904-038DD36D6230}"/>
              </a:ext>
            </a:extLst>
          </p:cNvPr>
          <p:cNvSpPr txBox="1"/>
          <p:nvPr/>
        </p:nvSpPr>
        <p:spPr>
          <a:xfrm>
            <a:off x="2260611" y="971462"/>
            <a:ext cx="4339650" cy="369332"/>
          </a:xfrm>
          <a:prstGeom prst="rect">
            <a:avLst/>
          </a:prstGeom>
          <a:noFill/>
        </p:spPr>
        <p:txBody>
          <a:bodyPr wrap="none" rtlCol="0">
            <a:spAutoFit/>
          </a:bodyPr>
          <a:lstStyle/>
          <a:p>
            <a:r>
              <a:rPr lang="pt-BR" sz="1800" dirty="0"/>
              <a:t>Questões Fiscais e Abertura de Dotação</a:t>
            </a:r>
          </a:p>
        </p:txBody>
      </p:sp>
    </p:spTree>
    <p:extLst>
      <p:ext uri="{BB962C8B-B14F-4D97-AF65-F5344CB8AC3E}">
        <p14:creationId xmlns:p14="http://schemas.microsoft.com/office/powerpoint/2010/main" val="4154786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1;p14">
            <a:extLst>
              <a:ext uri="{FF2B5EF4-FFF2-40B4-BE49-F238E27FC236}">
                <a16:creationId xmlns:a16="http://schemas.microsoft.com/office/drawing/2014/main" id="{D7BFBCCE-411B-1575-93E9-F0A8DF0078BC}"/>
              </a:ext>
            </a:extLst>
          </p:cNvPr>
          <p:cNvPicPr preferRelativeResize="0"/>
          <p:nvPr/>
        </p:nvPicPr>
        <p:blipFill>
          <a:blip r:embed="rId2">
            <a:alphaModFix/>
          </a:blip>
          <a:stretch>
            <a:fillRect/>
          </a:stretch>
        </p:blipFill>
        <p:spPr>
          <a:xfrm>
            <a:off x="0" y="0"/>
            <a:ext cx="9143990" cy="5143500"/>
          </a:xfrm>
          <a:prstGeom prst="rect">
            <a:avLst/>
          </a:prstGeom>
          <a:noFill/>
          <a:ln>
            <a:noFill/>
          </a:ln>
        </p:spPr>
      </p:pic>
      <p:sp>
        <p:nvSpPr>
          <p:cNvPr id="3" name="CaixaDeTexto 2">
            <a:extLst>
              <a:ext uri="{FF2B5EF4-FFF2-40B4-BE49-F238E27FC236}">
                <a16:creationId xmlns:a16="http://schemas.microsoft.com/office/drawing/2014/main" id="{A4125DF8-B4EE-8711-CF90-D18867B4A51A}"/>
              </a:ext>
            </a:extLst>
          </p:cNvPr>
          <p:cNvSpPr txBox="1"/>
          <p:nvPr/>
        </p:nvSpPr>
        <p:spPr>
          <a:xfrm>
            <a:off x="1051458" y="1466674"/>
            <a:ext cx="6369269" cy="2354491"/>
          </a:xfrm>
          <a:prstGeom prst="rect">
            <a:avLst/>
          </a:prstGeom>
          <a:noFill/>
        </p:spPr>
        <p:txBody>
          <a:bodyPr wrap="square">
            <a:spAutoFit/>
          </a:bodyPr>
          <a:lstStyle/>
          <a:p>
            <a:pPr algn="just"/>
            <a:r>
              <a:rPr lang="pt-BR" sz="1050" dirty="0"/>
              <a:t>⚖️ 1. Lei Complementar nº 101/2000 – Lei de Responsabilidade Fiscal (LRF)</a:t>
            </a:r>
          </a:p>
          <a:p>
            <a:pPr algn="just"/>
            <a:endParaRPr lang="pt-BR" sz="1050" dirty="0"/>
          </a:p>
          <a:p>
            <a:pPr algn="just"/>
            <a:r>
              <a:rPr lang="pt-BR" sz="1050" dirty="0"/>
              <a:t>🔹 Artigo 8º, parágrafo único:</a:t>
            </a:r>
          </a:p>
          <a:p>
            <a:pPr algn="just"/>
            <a:endParaRPr lang="pt-BR" sz="1050" dirty="0"/>
          </a:p>
          <a:p>
            <a:pPr algn="just"/>
            <a:r>
              <a:rPr lang="pt-BR" sz="1050" dirty="0"/>
              <a:t>“Os recursos legalmente vinculados a finalidade específica serão utilizados exclusivamente para atender ao objeto de sua vinculação, ainda que em exercício diverso daquele em que ocorrer o ingresso.”</a:t>
            </a:r>
          </a:p>
          <a:p>
            <a:pPr algn="just"/>
            <a:endParaRPr lang="pt-BR" sz="1050" dirty="0"/>
          </a:p>
          <a:p>
            <a:pPr algn="just"/>
            <a:r>
              <a:rPr lang="pt-BR" sz="1050" dirty="0"/>
              <a:t>👉 Isso significa que só se pode lançar despesas (como editais de fomento) se houver disponibilidade real dos recursos vinculados, garantindo a execução do objeto.</a:t>
            </a:r>
          </a:p>
          <a:p>
            <a:pPr algn="just"/>
            <a:endParaRPr lang="pt-BR" sz="1050" dirty="0"/>
          </a:p>
          <a:p>
            <a:pPr algn="just"/>
            <a:r>
              <a:rPr lang="pt-BR" sz="1050" dirty="0"/>
              <a:t>Publicar um edital sem o recurso em conta pode configurar assunção de obrigação sem disponibilidade financeira, violando o equilíbrio orçamentário.</a:t>
            </a:r>
          </a:p>
          <a:p>
            <a:pPr algn="just"/>
            <a:endParaRPr lang="pt-BR" sz="1050" dirty="0"/>
          </a:p>
        </p:txBody>
      </p:sp>
      <p:sp>
        <p:nvSpPr>
          <p:cNvPr id="4" name="CaixaDeTexto 3">
            <a:extLst>
              <a:ext uri="{FF2B5EF4-FFF2-40B4-BE49-F238E27FC236}">
                <a16:creationId xmlns:a16="http://schemas.microsoft.com/office/drawing/2014/main" id="{5CD86034-F956-CDD1-A904-038DD36D6230}"/>
              </a:ext>
            </a:extLst>
          </p:cNvPr>
          <p:cNvSpPr txBox="1"/>
          <p:nvPr/>
        </p:nvSpPr>
        <p:spPr>
          <a:xfrm>
            <a:off x="2140912" y="599989"/>
            <a:ext cx="4339650" cy="369332"/>
          </a:xfrm>
          <a:prstGeom prst="rect">
            <a:avLst/>
          </a:prstGeom>
          <a:noFill/>
        </p:spPr>
        <p:txBody>
          <a:bodyPr wrap="none" rtlCol="0">
            <a:spAutoFit/>
          </a:bodyPr>
          <a:lstStyle/>
          <a:p>
            <a:r>
              <a:rPr lang="pt-BR" sz="1800" dirty="0"/>
              <a:t>Questões Fiscais e Abertura de Dotação</a:t>
            </a:r>
          </a:p>
        </p:txBody>
      </p:sp>
    </p:spTree>
    <p:extLst>
      <p:ext uri="{BB962C8B-B14F-4D97-AF65-F5344CB8AC3E}">
        <p14:creationId xmlns:p14="http://schemas.microsoft.com/office/powerpoint/2010/main" val="1646397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1;p14">
            <a:extLst>
              <a:ext uri="{FF2B5EF4-FFF2-40B4-BE49-F238E27FC236}">
                <a16:creationId xmlns:a16="http://schemas.microsoft.com/office/drawing/2014/main" id="{3DE3F738-8B6D-C616-61E9-68A2ECA62F4C}"/>
              </a:ext>
            </a:extLst>
          </p:cNvPr>
          <p:cNvPicPr preferRelativeResize="0"/>
          <p:nvPr/>
        </p:nvPicPr>
        <p:blipFill>
          <a:blip r:embed="rId2">
            <a:alphaModFix/>
          </a:blip>
          <a:stretch>
            <a:fillRect/>
          </a:stretch>
        </p:blipFill>
        <p:spPr>
          <a:xfrm>
            <a:off x="0" y="0"/>
            <a:ext cx="9143990" cy="5143500"/>
          </a:xfrm>
          <a:prstGeom prst="rect">
            <a:avLst/>
          </a:prstGeom>
          <a:noFill/>
          <a:ln>
            <a:noFill/>
          </a:ln>
        </p:spPr>
      </p:pic>
      <p:sp>
        <p:nvSpPr>
          <p:cNvPr id="3" name="CaixaDeTexto 2">
            <a:extLst>
              <a:ext uri="{FF2B5EF4-FFF2-40B4-BE49-F238E27FC236}">
                <a16:creationId xmlns:a16="http://schemas.microsoft.com/office/drawing/2014/main" id="{A4125DF8-B4EE-8711-CF90-D18867B4A51A}"/>
              </a:ext>
            </a:extLst>
          </p:cNvPr>
          <p:cNvSpPr txBox="1"/>
          <p:nvPr/>
        </p:nvSpPr>
        <p:spPr>
          <a:xfrm>
            <a:off x="902174" y="1556087"/>
            <a:ext cx="6369269" cy="2031325"/>
          </a:xfrm>
          <a:prstGeom prst="rect">
            <a:avLst/>
          </a:prstGeom>
          <a:noFill/>
        </p:spPr>
        <p:txBody>
          <a:bodyPr wrap="square">
            <a:spAutoFit/>
          </a:bodyPr>
          <a:lstStyle/>
          <a:p>
            <a:pPr algn="just"/>
            <a:r>
              <a:rPr lang="pt-BR" sz="1050" dirty="0"/>
              <a:t>⚖️ 3. Lei nº 14.903/2024 – Marco do Fomento à Cultura e às Políticas Públicas</a:t>
            </a:r>
          </a:p>
          <a:p>
            <a:pPr algn="just"/>
            <a:r>
              <a:rPr lang="pt-BR" sz="1050" dirty="0"/>
              <a:t>Essa lei institui regras próprias para editais de fomento (inclusive culturais).</a:t>
            </a:r>
          </a:p>
          <a:p>
            <a:pPr algn="just"/>
            <a:r>
              <a:rPr lang="pt-BR" sz="1050" dirty="0"/>
              <a:t>Ela mantém a obrigatoriedade de previsão e disponibilidade de recursos antes da abertura de editais.</a:t>
            </a:r>
          </a:p>
          <a:p>
            <a:pPr algn="just"/>
            <a:endParaRPr lang="pt-BR" sz="1050" dirty="0"/>
          </a:p>
          <a:p>
            <a:pPr algn="just"/>
            <a:r>
              <a:rPr lang="pt-BR" sz="1050" dirty="0"/>
              <a:t>🔹 Art. 4º, inciso III:</a:t>
            </a:r>
          </a:p>
          <a:p>
            <a:pPr algn="just"/>
            <a:r>
              <a:rPr lang="pt-BR" sz="1050" dirty="0"/>
              <a:t>“Os instrumentos de fomento observarão, entre outros princípios, o da responsabilidade fiscal e financeira, que impõe a observância da disponibilidade orçamentária e financeira antes da celebração do instrumento.”</a:t>
            </a:r>
          </a:p>
          <a:p>
            <a:pPr algn="just"/>
            <a:endParaRPr lang="pt-BR" sz="1050" dirty="0"/>
          </a:p>
          <a:p>
            <a:pPr algn="just"/>
            <a:r>
              <a:rPr lang="pt-BR" sz="1050" dirty="0"/>
              <a:t>🔹 Art. 9º:</a:t>
            </a:r>
          </a:p>
          <a:p>
            <a:pPr algn="just"/>
            <a:r>
              <a:rPr lang="pt-BR" sz="1050" dirty="0"/>
              <a:t>“A celebração dos instrumentos de fomento dependerá da disponibilidade orçamentária e financeira e da prévia dotação orçamentária.”</a:t>
            </a:r>
          </a:p>
        </p:txBody>
      </p:sp>
      <p:sp>
        <p:nvSpPr>
          <p:cNvPr id="4" name="CaixaDeTexto 3">
            <a:extLst>
              <a:ext uri="{FF2B5EF4-FFF2-40B4-BE49-F238E27FC236}">
                <a16:creationId xmlns:a16="http://schemas.microsoft.com/office/drawing/2014/main" id="{5CD86034-F956-CDD1-A904-038DD36D6230}"/>
              </a:ext>
            </a:extLst>
          </p:cNvPr>
          <p:cNvSpPr txBox="1"/>
          <p:nvPr/>
        </p:nvSpPr>
        <p:spPr>
          <a:xfrm>
            <a:off x="1916983" y="784850"/>
            <a:ext cx="4339650" cy="369332"/>
          </a:xfrm>
          <a:prstGeom prst="rect">
            <a:avLst/>
          </a:prstGeom>
          <a:noFill/>
        </p:spPr>
        <p:txBody>
          <a:bodyPr wrap="none" rtlCol="0">
            <a:spAutoFit/>
          </a:bodyPr>
          <a:lstStyle/>
          <a:p>
            <a:r>
              <a:rPr lang="pt-BR" sz="1800" dirty="0"/>
              <a:t>Questões Fiscais e Abertura de Dotação</a:t>
            </a:r>
          </a:p>
        </p:txBody>
      </p:sp>
    </p:spTree>
    <p:extLst>
      <p:ext uri="{BB962C8B-B14F-4D97-AF65-F5344CB8AC3E}">
        <p14:creationId xmlns:p14="http://schemas.microsoft.com/office/powerpoint/2010/main" val="787944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1;p14">
            <a:extLst>
              <a:ext uri="{FF2B5EF4-FFF2-40B4-BE49-F238E27FC236}">
                <a16:creationId xmlns:a16="http://schemas.microsoft.com/office/drawing/2014/main" id="{4AF87294-85F4-805F-403B-F04D2290B811}"/>
              </a:ext>
            </a:extLst>
          </p:cNvPr>
          <p:cNvPicPr preferRelativeResize="0"/>
          <p:nvPr/>
        </p:nvPicPr>
        <p:blipFill>
          <a:blip r:embed="rId2">
            <a:alphaModFix/>
          </a:blip>
          <a:stretch>
            <a:fillRect/>
          </a:stretch>
        </p:blipFill>
        <p:spPr>
          <a:xfrm>
            <a:off x="0" y="0"/>
            <a:ext cx="9143990" cy="5143500"/>
          </a:xfrm>
          <a:prstGeom prst="rect">
            <a:avLst/>
          </a:prstGeom>
          <a:noFill/>
          <a:ln>
            <a:noFill/>
          </a:ln>
        </p:spPr>
      </p:pic>
      <p:sp>
        <p:nvSpPr>
          <p:cNvPr id="3" name="CaixaDeTexto 2">
            <a:extLst>
              <a:ext uri="{FF2B5EF4-FFF2-40B4-BE49-F238E27FC236}">
                <a16:creationId xmlns:a16="http://schemas.microsoft.com/office/drawing/2014/main" id="{A4125DF8-B4EE-8711-CF90-D18867B4A51A}"/>
              </a:ext>
            </a:extLst>
          </p:cNvPr>
          <p:cNvSpPr txBox="1"/>
          <p:nvPr/>
        </p:nvSpPr>
        <p:spPr>
          <a:xfrm>
            <a:off x="1171156" y="1879252"/>
            <a:ext cx="6369269" cy="1384995"/>
          </a:xfrm>
          <a:prstGeom prst="rect">
            <a:avLst/>
          </a:prstGeom>
          <a:noFill/>
        </p:spPr>
        <p:txBody>
          <a:bodyPr wrap="square">
            <a:spAutoFit/>
          </a:bodyPr>
          <a:lstStyle/>
          <a:p>
            <a:pPr algn="just"/>
            <a:r>
              <a:rPr lang="pt-BR" sz="1050" dirty="0"/>
              <a:t>⚖️ 4. Lei nº 4.320/1964 – Normas Gerais de Direito Financeiro</a:t>
            </a:r>
          </a:p>
          <a:p>
            <a:pPr algn="just"/>
            <a:endParaRPr lang="pt-BR" sz="1050" dirty="0"/>
          </a:p>
          <a:p>
            <a:pPr algn="just"/>
            <a:r>
              <a:rPr lang="pt-BR" sz="1050" dirty="0"/>
              <a:t>🔹 Art. 60:</a:t>
            </a:r>
          </a:p>
          <a:p>
            <a:pPr algn="just"/>
            <a:endParaRPr lang="pt-BR" sz="1050" dirty="0"/>
          </a:p>
          <a:p>
            <a:pPr algn="just"/>
            <a:r>
              <a:rPr lang="pt-BR" sz="1050" dirty="0"/>
              <a:t>“É vedada a realização de despesa sem prévio empenho.”</a:t>
            </a:r>
          </a:p>
          <a:p>
            <a:pPr algn="just"/>
            <a:endParaRPr lang="pt-BR" sz="1050" dirty="0"/>
          </a:p>
          <a:p>
            <a:pPr algn="just"/>
            <a:r>
              <a:rPr lang="pt-BR" sz="1050" dirty="0"/>
              <a:t>👉 Como o edital é o início de uma despesa futura, ele não pode ser publicado sem previsão orçamentária, sob pena de irregularidade fiscal e administrativa.</a:t>
            </a:r>
          </a:p>
        </p:txBody>
      </p:sp>
      <p:sp>
        <p:nvSpPr>
          <p:cNvPr id="4" name="CaixaDeTexto 3">
            <a:extLst>
              <a:ext uri="{FF2B5EF4-FFF2-40B4-BE49-F238E27FC236}">
                <a16:creationId xmlns:a16="http://schemas.microsoft.com/office/drawing/2014/main" id="{5CD86034-F956-CDD1-A904-038DD36D6230}"/>
              </a:ext>
            </a:extLst>
          </p:cNvPr>
          <p:cNvSpPr txBox="1"/>
          <p:nvPr/>
        </p:nvSpPr>
        <p:spPr>
          <a:xfrm>
            <a:off x="2185965" y="1056948"/>
            <a:ext cx="4339650" cy="369332"/>
          </a:xfrm>
          <a:prstGeom prst="rect">
            <a:avLst/>
          </a:prstGeom>
          <a:noFill/>
        </p:spPr>
        <p:txBody>
          <a:bodyPr wrap="none" rtlCol="0">
            <a:spAutoFit/>
          </a:bodyPr>
          <a:lstStyle/>
          <a:p>
            <a:r>
              <a:rPr lang="pt-BR" sz="1800" dirty="0"/>
              <a:t>Questões Fiscais e Abertura de Dotação</a:t>
            </a:r>
          </a:p>
        </p:txBody>
      </p:sp>
    </p:spTree>
    <p:extLst>
      <p:ext uri="{BB962C8B-B14F-4D97-AF65-F5344CB8AC3E}">
        <p14:creationId xmlns:p14="http://schemas.microsoft.com/office/powerpoint/2010/main" val="2191805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61;p14">
            <a:extLst>
              <a:ext uri="{FF2B5EF4-FFF2-40B4-BE49-F238E27FC236}">
                <a16:creationId xmlns:a16="http://schemas.microsoft.com/office/drawing/2014/main" id="{6F4B2D61-69A0-7B58-34CF-DAC9D1D286DE}"/>
              </a:ext>
            </a:extLst>
          </p:cNvPr>
          <p:cNvPicPr preferRelativeResize="0"/>
          <p:nvPr/>
        </p:nvPicPr>
        <p:blipFill>
          <a:blip r:embed="rId2">
            <a:alphaModFix/>
          </a:blip>
          <a:stretch>
            <a:fillRect/>
          </a:stretch>
        </p:blipFill>
        <p:spPr>
          <a:xfrm>
            <a:off x="0" y="0"/>
            <a:ext cx="9143990" cy="5143500"/>
          </a:xfrm>
          <a:prstGeom prst="rect">
            <a:avLst/>
          </a:prstGeom>
          <a:noFill/>
          <a:ln>
            <a:noFill/>
          </a:ln>
        </p:spPr>
      </p:pic>
      <p:sp>
        <p:nvSpPr>
          <p:cNvPr id="4" name="CaixaDeTexto 3">
            <a:extLst>
              <a:ext uri="{FF2B5EF4-FFF2-40B4-BE49-F238E27FC236}">
                <a16:creationId xmlns:a16="http://schemas.microsoft.com/office/drawing/2014/main" id="{D17BEC94-3D43-5487-2946-E6B060A90912}"/>
              </a:ext>
            </a:extLst>
          </p:cNvPr>
          <p:cNvSpPr txBox="1"/>
          <p:nvPr/>
        </p:nvSpPr>
        <p:spPr>
          <a:xfrm>
            <a:off x="527180" y="570258"/>
            <a:ext cx="8089630" cy="2677656"/>
          </a:xfrm>
          <a:prstGeom prst="rect">
            <a:avLst/>
          </a:prstGeom>
          <a:noFill/>
        </p:spPr>
        <p:txBody>
          <a:bodyPr wrap="square">
            <a:spAutoFit/>
          </a:bodyPr>
          <a:lstStyle/>
          <a:p>
            <a:r>
              <a:rPr lang="pt-BR" sz="1200" b="1" dirty="0"/>
              <a:t>3.3.50 – Outras Despesas Correntes </a:t>
            </a:r>
            <a:r>
              <a:rPr lang="pt-BR" sz="1200" dirty="0"/>
              <a:t>Usado quando há contratação de serviços, apoio a projetos, premiações etc.</a:t>
            </a:r>
          </a:p>
          <a:p>
            <a:endParaRPr lang="pt-BR" sz="1200" dirty="0"/>
          </a:p>
          <a:p>
            <a:pPr>
              <a:buFont typeface="Arial" panose="020B0604020202020204" pitchFamily="34" charset="0"/>
              <a:buChar char="•"/>
            </a:pPr>
            <a:r>
              <a:rPr lang="pt-BR" sz="1200" b="1" dirty="0"/>
              <a:t>3.3.50.41 – Contribuições</a:t>
            </a:r>
            <a:r>
              <a:rPr lang="pt-BR" sz="1200" dirty="0"/>
              <a:t> (Quando o município repassa a entidades sem fins lucrativos).</a:t>
            </a:r>
          </a:p>
          <a:p>
            <a:pPr>
              <a:buFont typeface="Arial" panose="020B0604020202020204" pitchFamily="34" charset="0"/>
              <a:buChar char="•"/>
            </a:pPr>
            <a:r>
              <a:rPr lang="pt-BR" sz="1200" b="1" dirty="0"/>
              <a:t>3.3.50.43 – Subvenções Sociais</a:t>
            </a:r>
            <a:r>
              <a:rPr lang="pt-BR" sz="1200" dirty="0"/>
              <a:t> (Repasse a entidades culturais sem fins lucrativos).</a:t>
            </a:r>
          </a:p>
          <a:p>
            <a:pPr>
              <a:buFont typeface="Arial" panose="020B0604020202020204" pitchFamily="34" charset="0"/>
              <a:buChar char="•"/>
            </a:pPr>
            <a:r>
              <a:rPr lang="pt-BR" sz="1200" b="1" dirty="0"/>
              <a:t>3.3.50.48 – Outros Auxílios Financeiros a Pessoas Físicas</a:t>
            </a:r>
            <a:r>
              <a:rPr lang="pt-BR" sz="1200" dirty="0"/>
              <a:t> (Editais para artistas individuais).</a:t>
            </a:r>
          </a:p>
          <a:p>
            <a:pPr>
              <a:buFont typeface="Arial" panose="020B0604020202020204" pitchFamily="34" charset="0"/>
              <a:buChar char="•"/>
            </a:pPr>
            <a:r>
              <a:rPr lang="pt-BR" sz="1200" b="1" dirty="0"/>
              <a:t>3.3.50.49 – Outros Auxílios Financeiros a Pessoas Jurídicas</a:t>
            </a:r>
            <a:r>
              <a:rPr lang="pt-BR" sz="1200" dirty="0"/>
              <a:t> (Editais para produtoras e coletivos).</a:t>
            </a:r>
          </a:p>
          <a:p>
            <a:pPr>
              <a:buFont typeface="Arial" panose="020B0604020202020204" pitchFamily="34" charset="0"/>
              <a:buChar char="•"/>
            </a:pPr>
            <a:r>
              <a:rPr lang="pt-BR" sz="1200" b="1" dirty="0"/>
              <a:t>3.3.90.32 – Material de Consumo</a:t>
            </a:r>
            <a:r>
              <a:rPr lang="pt-BR" sz="1200" dirty="0"/>
              <a:t> (Apoio a ações internas de cultura).</a:t>
            </a:r>
          </a:p>
          <a:p>
            <a:pPr>
              <a:buFont typeface="Arial" panose="020B0604020202020204" pitchFamily="34" charset="0"/>
              <a:buChar char="•"/>
            </a:pPr>
            <a:r>
              <a:rPr lang="pt-BR" sz="1200" b="1" dirty="0"/>
              <a:t>3.3.90.39 – Outros Serviços de Terceiros – Pessoa Jurídica</a:t>
            </a:r>
            <a:endParaRPr lang="pt-BR" sz="1200" dirty="0"/>
          </a:p>
          <a:p>
            <a:pPr>
              <a:buFont typeface="Arial" panose="020B0604020202020204" pitchFamily="34" charset="0"/>
              <a:buChar char="•"/>
            </a:pPr>
            <a:r>
              <a:rPr lang="pt-BR" sz="1200" b="1" dirty="0"/>
              <a:t>3.3.90.36 – Outros Serviços de Terceiros – Pessoa Física</a:t>
            </a:r>
          </a:p>
          <a:p>
            <a:endParaRPr lang="pt-BR" sz="1200" dirty="0"/>
          </a:p>
          <a:p>
            <a:r>
              <a:rPr lang="pt-BR" sz="1200" b="1" dirty="0"/>
              <a:t>4.4.90 – Investimentos (quando houver compra de equipamentos ou infraestrutura cultural)</a:t>
            </a:r>
          </a:p>
          <a:p>
            <a:endParaRPr lang="pt-BR" sz="1200" b="1" dirty="0"/>
          </a:p>
          <a:p>
            <a:pPr>
              <a:buFont typeface="Arial" panose="020B0604020202020204" pitchFamily="34" charset="0"/>
              <a:buChar char="•"/>
            </a:pPr>
            <a:r>
              <a:rPr lang="pt-BR" sz="1200" b="1" dirty="0"/>
              <a:t>4.4.90.52 – Equipamentos e Material Permanente</a:t>
            </a:r>
            <a:r>
              <a:rPr lang="pt-BR" sz="1200" dirty="0"/>
              <a:t> (ex.: iluminação, som, mobiliário cultural).</a:t>
            </a:r>
          </a:p>
          <a:p>
            <a:pPr>
              <a:buFont typeface="Arial" panose="020B0604020202020204" pitchFamily="34" charset="0"/>
              <a:buChar char="•"/>
            </a:pPr>
            <a:r>
              <a:rPr lang="pt-BR" sz="1200" b="1" dirty="0"/>
              <a:t>4.4.90.51 – Obras e Instalações</a:t>
            </a:r>
            <a:r>
              <a:rPr lang="pt-BR" sz="1200" dirty="0"/>
              <a:t> (restauro, manutenção e obras em espaços culturais).</a:t>
            </a:r>
          </a:p>
        </p:txBody>
      </p:sp>
      <p:sp>
        <p:nvSpPr>
          <p:cNvPr id="6" name="CaixaDeTexto 5">
            <a:extLst>
              <a:ext uri="{FF2B5EF4-FFF2-40B4-BE49-F238E27FC236}">
                <a16:creationId xmlns:a16="http://schemas.microsoft.com/office/drawing/2014/main" id="{092B2345-096C-DCEC-F0B5-2CBEBD3B1427}"/>
              </a:ext>
            </a:extLst>
          </p:cNvPr>
          <p:cNvSpPr txBox="1"/>
          <p:nvPr/>
        </p:nvSpPr>
        <p:spPr>
          <a:xfrm>
            <a:off x="559836" y="112427"/>
            <a:ext cx="6354148" cy="307777"/>
          </a:xfrm>
          <a:prstGeom prst="rect">
            <a:avLst/>
          </a:prstGeom>
          <a:noFill/>
        </p:spPr>
        <p:txBody>
          <a:bodyPr wrap="square">
            <a:spAutoFit/>
          </a:bodyPr>
          <a:lstStyle/>
          <a:p>
            <a:r>
              <a:rPr lang="pt-BR" b="1" dirty="0"/>
              <a:t>Natureza da Despesa (ND) – Códigos Mais Usados no Fomento Cultural</a:t>
            </a:r>
          </a:p>
        </p:txBody>
      </p:sp>
      <p:sp>
        <p:nvSpPr>
          <p:cNvPr id="9" name="CaixaDeTexto 8">
            <a:extLst>
              <a:ext uri="{FF2B5EF4-FFF2-40B4-BE49-F238E27FC236}">
                <a16:creationId xmlns:a16="http://schemas.microsoft.com/office/drawing/2014/main" id="{45BD9C54-9E7A-2E21-A649-3302813F4462}"/>
              </a:ext>
            </a:extLst>
          </p:cNvPr>
          <p:cNvSpPr txBox="1"/>
          <p:nvPr/>
        </p:nvSpPr>
        <p:spPr>
          <a:xfrm>
            <a:off x="559836" y="3397968"/>
            <a:ext cx="7735078" cy="738664"/>
          </a:xfrm>
          <a:prstGeom prst="rect">
            <a:avLst/>
          </a:prstGeom>
          <a:noFill/>
        </p:spPr>
        <p:txBody>
          <a:bodyPr wrap="square">
            <a:spAutoFit/>
          </a:bodyPr>
          <a:lstStyle/>
          <a:p>
            <a:r>
              <a:rPr lang="pt-BR" sz="1400" dirty="0"/>
              <a:t>Normas oficiais:</a:t>
            </a:r>
            <a:br>
              <a:rPr lang="pt-BR" sz="1400" dirty="0"/>
            </a:br>
            <a:r>
              <a:rPr lang="pt-BR" sz="1400" dirty="0"/>
              <a:t>Portaria STN nº 710/2021 – Estrutura da Natureza da Despesa</a:t>
            </a:r>
            <a:br>
              <a:rPr lang="pt-BR" sz="1400" dirty="0"/>
            </a:br>
            <a:r>
              <a:rPr lang="pt-BR" sz="1400" dirty="0"/>
              <a:t>https://</a:t>
            </a:r>
            <a:r>
              <a:rPr lang="pt-BR" sz="1400" dirty="0" err="1"/>
              <a:t>www.in.gov.br</a:t>
            </a:r>
            <a:r>
              <a:rPr lang="pt-BR" sz="1400" dirty="0"/>
              <a:t>/</a:t>
            </a:r>
            <a:r>
              <a:rPr lang="pt-BR" sz="1400" dirty="0" err="1"/>
              <a:t>en</a:t>
            </a:r>
            <a:r>
              <a:rPr lang="pt-BR" sz="1400" dirty="0"/>
              <a:t>/web/dou/-/portaria-stn-n-710-de-25-de-junho-de-2021-330276991</a:t>
            </a:r>
          </a:p>
        </p:txBody>
      </p:sp>
    </p:spTree>
    <p:extLst>
      <p:ext uri="{BB962C8B-B14F-4D97-AF65-F5344CB8AC3E}">
        <p14:creationId xmlns:p14="http://schemas.microsoft.com/office/powerpoint/2010/main" val="282516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61;p14">
            <a:extLst>
              <a:ext uri="{FF2B5EF4-FFF2-40B4-BE49-F238E27FC236}">
                <a16:creationId xmlns:a16="http://schemas.microsoft.com/office/drawing/2014/main" id="{6F4B2D61-69A0-7B58-34CF-DAC9D1D286DE}"/>
              </a:ext>
            </a:extLst>
          </p:cNvPr>
          <p:cNvPicPr preferRelativeResize="0"/>
          <p:nvPr/>
        </p:nvPicPr>
        <p:blipFill>
          <a:blip r:embed="rId2">
            <a:alphaModFix/>
          </a:blip>
          <a:stretch>
            <a:fillRect/>
          </a:stretch>
        </p:blipFill>
        <p:spPr>
          <a:xfrm>
            <a:off x="0" y="0"/>
            <a:ext cx="9143990" cy="5143500"/>
          </a:xfrm>
          <a:prstGeom prst="rect">
            <a:avLst/>
          </a:prstGeom>
          <a:noFill/>
          <a:ln>
            <a:noFill/>
          </a:ln>
        </p:spPr>
      </p:pic>
      <p:sp>
        <p:nvSpPr>
          <p:cNvPr id="3" name="CaixaDeTexto 2">
            <a:extLst>
              <a:ext uri="{FF2B5EF4-FFF2-40B4-BE49-F238E27FC236}">
                <a16:creationId xmlns:a16="http://schemas.microsoft.com/office/drawing/2014/main" id="{5FC89B30-767B-7463-0C50-903D1149F0D6}"/>
              </a:ext>
            </a:extLst>
          </p:cNvPr>
          <p:cNvSpPr txBox="1"/>
          <p:nvPr/>
        </p:nvSpPr>
        <p:spPr>
          <a:xfrm>
            <a:off x="709127" y="1653285"/>
            <a:ext cx="6298163" cy="1600438"/>
          </a:xfrm>
          <a:prstGeom prst="rect">
            <a:avLst/>
          </a:prstGeom>
          <a:noFill/>
        </p:spPr>
        <p:txBody>
          <a:bodyPr wrap="square">
            <a:spAutoFit/>
          </a:bodyPr>
          <a:lstStyle/>
          <a:p>
            <a:r>
              <a:rPr lang="pt-BR" b="1" dirty="0"/>
              <a:t>Muito frequentes em editais (Municípios, Estados e União):</a:t>
            </a:r>
          </a:p>
          <a:p>
            <a:endParaRPr lang="pt-BR" b="1" dirty="0"/>
          </a:p>
          <a:p>
            <a:pPr>
              <a:buFont typeface="Arial" panose="020B0604020202020204" pitchFamily="34" charset="0"/>
              <a:buChar char="•"/>
            </a:pPr>
            <a:r>
              <a:rPr lang="pt-BR" b="1" dirty="0"/>
              <a:t>3.3.90.32 – Premiações Culturais</a:t>
            </a:r>
            <a:endParaRPr lang="pt-BR" dirty="0"/>
          </a:p>
          <a:p>
            <a:pPr>
              <a:buFont typeface="Arial" panose="020B0604020202020204" pitchFamily="34" charset="0"/>
              <a:buChar char="•"/>
            </a:pPr>
            <a:r>
              <a:rPr lang="pt-BR" b="1" dirty="0"/>
              <a:t>3.3.90.38 – Incentivo à Cultura (onde o município cria elemento próprio)</a:t>
            </a:r>
            <a:endParaRPr lang="pt-BR" dirty="0"/>
          </a:p>
          <a:p>
            <a:pPr>
              <a:buFont typeface="Arial" panose="020B0604020202020204" pitchFamily="34" charset="0"/>
              <a:buChar char="•"/>
            </a:pPr>
            <a:r>
              <a:rPr lang="pt-BR" b="1" dirty="0"/>
              <a:t>3.3.50.43 – Subvenção Social</a:t>
            </a:r>
            <a:r>
              <a:rPr lang="pt-BR" dirty="0"/>
              <a:t> (para manutenção de entidades culturais)</a:t>
            </a:r>
          </a:p>
          <a:p>
            <a:pPr>
              <a:buFont typeface="Arial" panose="020B0604020202020204" pitchFamily="34" charset="0"/>
              <a:buChar char="•"/>
            </a:pPr>
            <a:r>
              <a:rPr lang="pt-BR" b="1" dirty="0"/>
              <a:t>3.3.50.48 – Auxílio a Pessoas Físicas para Produção Cultural</a:t>
            </a:r>
            <a:endParaRPr lang="pt-BR" dirty="0"/>
          </a:p>
          <a:p>
            <a:pPr>
              <a:buFont typeface="Arial" panose="020B0604020202020204" pitchFamily="34" charset="0"/>
              <a:buChar char="•"/>
            </a:pPr>
            <a:r>
              <a:rPr lang="pt-BR" b="1" dirty="0"/>
              <a:t>3.3.50.49 – Auxílio a Pessoas Jurídicas para Projetos Culturais</a:t>
            </a:r>
            <a:endParaRPr lang="pt-BR" dirty="0"/>
          </a:p>
        </p:txBody>
      </p:sp>
      <p:sp>
        <p:nvSpPr>
          <p:cNvPr id="8" name="CaixaDeTexto 7">
            <a:extLst>
              <a:ext uri="{FF2B5EF4-FFF2-40B4-BE49-F238E27FC236}">
                <a16:creationId xmlns:a16="http://schemas.microsoft.com/office/drawing/2014/main" id="{FD6AA1DE-83AF-4DAA-2B02-6B9ED87297D4}"/>
              </a:ext>
            </a:extLst>
          </p:cNvPr>
          <p:cNvSpPr txBox="1"/>
          <p:nvPr/>
        </p:nvSpPr>
        <p:spPr>
          <a:xfrm>
            <a:off x="709127" y="909715"/>
            <a:ext cx="5458408" cy="307777"/>
          </a:xfrm>
          <a:prstGeom prst="rect">
            <a:avLst/>
          </a:prstGeom>
          <a:noFill/>
        </p:spPr>
        <p:txBody>
          <a:bodyPr wrap="square">
            <a:spAutoFit/>
          </a:bodyPr>
          <a:lstStyle/>
          <a:p>
            <a:r>
              <a:rPr lang="pt-BR" b="1" dirty="0"/>
              <a:t>Elementos específicos para Editais de Fomento Cultural</a:t>
            </a:r>
          </a:p>
        </p:txBody>
      </p:sp>
    </p:spTree>
    <p:extLst>
      <p:ext uri="{BB962C8B-B14F-4D97-AF65-F5344CB8AC3E}">
        <p14:creationId xmlns:p14="http://schemas.microsoft.com/office/powerpoint/2010/main" val="4149089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61;p14">
            <a:extLst>
              <a:ext uri="{FF2B5EF4-FFF2-40B4-BE49-F238E27FC236}">
                <a16:creationId xmlns:a16="http://schemas.microsoft.com/office/drawing/2014/main" id="{6F4B2D61-69A0-7B58-34CF-DAC9D1D286DE}"/>
              </a:ext>
            </a:extLst>
          </p:cNvPr>
          <p:cNvPicPr preferRelativeResize="0"/>
          <p:nvPr/>
        </p:nvPicPr>
        <p:blipFill>
          <a:blip r:embed="rId2">
            <a:alphaModFix/>
          </a:blip>
          <a:stretch>
            <a:fillRect/>
          </a:stretch>
        </p:blipFill>
        <p:spPr>
          <a:xfrm>
            <a:off x="0" y="0"/>
            <a:ext cx="9143990" cy="5143500"/>
          </a:xfrm>
          <a:prstGeom prst="rect">
            <a:avLst/>
          </a:prstGeom>
          <a:noFill/>
          <a:ln>
            <a:noFill/>
          </a:ln>
        </p:spPr>
      </p:pic>
      <p:sp>
        <p:nvSpPr>
          <p:cNvPr id="4" name="CaixaDeTexto 3">
            <a:extLst>
              <a:ext uri="{FF2B5EF4-FFF2-40B4-BE49-F238E27FC236}">
                <a16:creationId xmlns:a16="http://schemas.microsoft.com/office/drawing/2014/main" id="{B82D1798-B2CD-103D-D910-F6E93C5A8E5F}"/>
              </a:ext>
            </a:extLst>
          </p:cNvPr>
          <p:cNvSpPr txBox="1"/>
          <p:nvPr/>
        </p:nvSpPr>
        <p:spPr>
          <a:xfrm>
            <a:off x="354562" y="1867750"/>
            <a:ext cx="7977674" cy="2246769"/>
          </a:xfrm>
          <a:prstGeom prst="rect">
            <a:avLst/>
          </a:prstGeom>
          <a:noFill/>
        </p:spPr>
        <p:txBody>
          <a:bodyPr wrap="square">
            <a:spAutoFit/>
          </a:bodyPr>
          <a:lstStyle/>
          <a:p>
            <a:r>
              <a:rPr lang="pt-BR" b="1" dirty="0"/>
              <a:t>Programa 2005 – Fomento e Difusão Cultural</a:t>
            </a:r>
          </a:p>
          <a:p>
            <a:endParaRPr lang="pt-BR" b="1" dirty="0"/>
          </a:p>
          <a:p>
            <a:pPr>
              <a:buFont typeface="Arial" panose="020B0604020202020204" pitchFamily="34" charset="0"/>
              <a:buChar char="•"/>
            </a:pPr>
            <a:r>
              <a:rPr lang="pt-BR" b="1" dirty="0"/>
              <a:t>Ação: 2.124 – Realização de Editais de Fomento Cultural</a:t>
            </a:r>
            <a:endParaRPr lang="pt-BR" dirty="0"/>
          </a:p>
          <a:p>
            <a:pPr>
              <a:buFont typeface="Arial" panose="020B0604020202020204" pitchFamily="34" charset="0"/>
              <a:buChar char="•"/>
            </a:pPr>
            <a:r>
              <a:rPr lang="pt-BR" b="1" dirty="0"/>
              <a:t>Ação: 2.258 – Manutenção de Espaços Culturais</a:t>
            </a:r>
            <a:endParaRPr lang="pt-BR" dirty="0"/>
          </a:p>
          <a:p>
            <a:pPr>
              <a:buFont typeface="Arial" panose="020B0604020202020204" pitchFamily="34" charset="0"/>
              <a:buChar char="•"/>
            </a:pPr>
            <a:r>
              <a:rPr lang="pt-BR" b="1" dirty="0"/>
              <a:t>Ação: 2.312 – Formação e Qualificação Artística</a:t>
            </a:r>
            <a:endParaRPr lang="pt-BR" dirty="0"/>
          </a:p>
          <a:p>
            <a:pPr>
              <a:buFont typeface="Arial" panose="020B0604020202020204" pitchFamily="34" charset="0"/>
              <a:buChar char="•"/>
            </a:pPr>
            <a:r>
              <a:rPr lang="pt-BR" b="1" dirty="0"/>
              <a:t>Ação: 2.410 – Cultura Digital e Audiovisual</a:t>
            </a:r>
          </a:p>
          <a:p>
            <a:endParaRPr lang="pt-BR" dirty="0"/>
          </a:p>
          <a:p>
            <a:r>
              <a:rPr lang="pt-BR" dirty="0"/>
              <a:t>Normas de referência:</a:t>
            </a:r>
            <a:br>
              <a:rPr lang="pt-BR" dirty="0"/>
            </a:br>
            <a:r>
              <a:rPr lang="pt-BR" dirty="0"/>
              <a:t>Lei 4.320/64 – Normas Gerais de Direito Financeiro</a:t>
            </a:r>
            <a:br>
              <a:rPr lang="pt-BR" dirty="0"/>
            </a:br>
            <a:r>
              <a:rPr lang="pt-BR" dirty="0">
                <a:hlinkClick r:id="rId3"/>
              </a:rPr>
              <a:t>https://www.planalto.gov.br/ccivil_03/leis/l4320.htm</a:t>
            </a:r>
            <a:endParaRPr lang="pt-BR" dirty="0"/>
          </a:p>
        </p:txBody>
      </p:sp>
      <p:sp>
        <p:nvSpPr>
          <p:cNvPr id="6" name="CaixaDeTexto 5">
            <a:extLst>
              <a:ext uri="{FF2B5EF4-FFF2-40B4-BE49-F238E27FC236}">
                <a16:creationId xmlns:a16="http://schemas.microsoft.com/office/drawing/2014/main" id="{F994AB28-1B7E-AE78-644B-1D9C6B75A196}"/>
              </a:ext>
            </a:extLst>
          </p:cNvPr>
          <p:cNvSpPr txBox="1"/>
          <p:nvPr/>
        </p:nvSpPr>
        <p:spPr>
          <a:xfrm>
            <a:off x="354562" y="638217"/>
            <a:ext cx="4646644" cy="307777"/>
          </a:xfrm>
          <a:prstGeom prst="rect">
            <a:avLst/>
          </a:prstGeom>
          <a:noFill/>
        </p:spPr>
        <p:txBody>
          <a:bodyPr wrap="square">
            <a:spAutoFit/>
          </a:bodyPr>
          <a:lstStyle/>
          <a:p>
            <a:r>
              <a:rPr lang="pt-BR" b="1" dirty="0"/>
              <a:t>Programas e Ações (Exemplos para LOA Municipal)</a:t>
            </a:r>
          </a:p>
        </p:txBody>
      </p:sp>
      <p:sp>
        <p:nvSpPr>
          <p:cNvPr id="10" name="CaixaDeTexto 9">
            <a:extLst>
              <a:ext uri="{FF2B5EF4-FFF2-40B4-BE49-F238E27FC236}">
                <a16:creationId xmlns:a16="http://schemas.microsoft.com/office/drawing/2014/main" id="{6D2DA160-245E-85FF-6DBE-73BC8F727CDB}"/>
              </a:ext>
            </a:extLst>
          </p:cNvPr>
          <p:cNvSpPr txBox="1"/>
          <p:nvPr/>
        </p:nvSpPr>
        <p:spPr>
          <a:xfrm>
            <a:off x="2020077" y="1176109"/>
            <a:ext cx="4646644" cy="523220"/>
          </a:xfrm>
          <a:prstGeom prst="rect">
            <a:avLst/>
          </a:prstGeom>
          <a:noFill/>
        </p:spPr>
        <p:txBody>
          <a:bodyPr wrap="square">
            <a:spAutoFit/>
          </a:bodyPr>
          <a:lstStyle/>
          <a:p>
            <a:r>
              <a:rPr lang="pt-BR" i="1" dirty="0"/>
              <a:t>(Cada município define o seu, mas seguem padrões nacionais adotados na maioria das cidades)</a:t>
            </a:r>
            <a:endParaRPr lang="pt-BR" dirty="0"/>
          </a:p>
        </p:txBody>
      </p:sp>
    </p:spTree>
    <p:extLst>
      <p:ext uri="{BB962C8B-B14F-4D97-AF65-F5344CB8AC3E}">
        <p14:creationId xmlns:p14="http://schemas.microsoft.com/office/powerpoint/2010/main" val="3901227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61;p14">
            <a:extLst>
              <a:ext uri="{FF2B5EF4-FFF2-40B4-BE49-F238E27FC236}">
                <a16:creationId xmlns:a16="http://schemas.microsoft.com/office/drawing/2014/main" id="{EDF98A68-2250-9BF2-CA91-502244C0553F}"/>
              </a:ext>
            </a:extLst>
          </p:cNvPr>
          <p:cNvPicPr preferRelativeResize="0"/>
          <p:nvPr/>
        </p:nvPicPr>
        <p:blipFill>
          <a:blip r:embed="rId2">
            <a:alphaModFix/>
          </a:blip>
          <a:stretch>
            <a:fillRect/>
          </a:stretch>
        </p:blipFill>
        <p:spPr>
          <a:xfrm>
            <a:off x="0" y="0"/>
            <a:ext cx="9143990" cy="5143500"/>
          </a:xfrm>
          <a:prstGeom prst="rect">
            <a:avLst/>
          </a:prstGeom>
          <a:noFill/>
          <a:ln>
            <a:noFill/>
          </a:ln>
        </p:spPr>
      </p:pic>
      <p:sp>
        <p:nvSpPr>
          <p:cNvPr id="2" name="CaixaDeTexto 1">
            <a:extLst>
              <a:ext uri="{FF2B5EF4-FFF2-40B4-BE49-F238E27FC236}">
                <a16:creationId xmlns:a16="http://schemas.microsoft.com/office/drawing/2014/main" id="{5F752661-F4EE-8308-15C2-2CC84A75A1AB}"/>
              </a:ext>
            </a:extLst>
          </p:cNvPr>
          <p:cNvSpPr txBox="1"/>
          <p:nvPr/>
        </p:nvSpPr>
        <p:spPr>
          <a:xfrm>
            <a:off x="3137337" y="351428"/>
            <a:ext cx="2428870" cy="369332"/>
          </a:xfrm>
          <a:prstGeom prst="rect">
            <a:avLst/>
          </a:prstGeom>
          <a:noFill/>
        </p:spPr>
        <p:txBody>
          <a:bodyPr wrap="none" rtlCol="0">
            <a:spAutoFit/>
          </a:bodyPr>
          <a:lstStyle/>
          <a:p>
            <a:r>
              <a:rPr lang="pt-BR" sz="1800" dirty="0"/>
              <a:t>Estruturas dos Editais</a:t>
            </a:r>
          </a:p>
        </p:txBody>
      </p:sp>
      <p:sp>
        <p:nvSpPr>
          <p:cNvPr id="4" name="CaixaDeTexto 3">
            <a:extLst>
              <a:ext uri="{FF2B5EF4-FFF2-40B4-BE49-F238E27FC236}">
                <a16:creationId xmlns:a16="http://schemas.microsoft.com/office/drawing/2014/main" id="{819F6EDE-8606-860B-801C-FAB2A0EFE55F}"/>
              </a:ext>
            </a:extLst>
          </p:cNvPr>
          <p:cNvSpPr txBox="1"/>
          <p:nvPr/>
        </p:nvSpPr>
        <p:spPr>
          <a:xfrm>
            <a:off x="1529256" y="1209068"/>
            <a:ext cx="6471745" cy="2031325"/>
          </a:xfrm>
          <a:prstGeom prst="rect">
            <a:avLst/>
          </a:prstGeom>
          <a:noFill/>
        </p:spPr>
        <p:txBody>
          <a:bodyPr wrap="square">
            <a:spAutoFit/>
          </a:bodyPr>
          <a:lstStyle/>
          <a:p>
            <a:pPr algn="l" fontAlgn="base"/>
            <a:r>
              <a:rPr lang="pt-BR" sz="1050" b="1" dirty="0">
                <a:solidFill>
                  <a:srgbClr val="555555"/>
                </a:solidFill>
                <a:latin typeface="rawline"/>
              </a:rPr>
              <a:t>Estrutura de Edital para Execução Cultural (Projetos)</a:t>
            </a:r>
            <a:endParaRPr lang="pt-BR" sz="1050" dirty="0">
              <a:solidFill>
                <a:srgbClr val="555555"/>
              </a:solidFill>
              <a:latin typeface="rawline"/>
            </a:endParaRPr>
          </a:p>
          <a:p>
            <a:endParaRPr lang="pt-BR" sz="1050" dirty="0">
              <a:solidFill>
                <a:srgbClr val="1351B4"/>
              </a:solidFill>
              <a:latin typeface="rawline"/>
              <a:hlinkClick r:id="rId3"/>
            </a:endParaRPr>
          </a:p>
          <a:p>
            <a:pPr algn="l" fontAlgn="base"/>
            <a:r>
              <a:rPr lang="pt-BR" sz="1050" dirty="0">
                <a:solidFill>
                  <a:srgbClr val="1351B4"/>
                </a:solidFill>
                <a:latin typeface="rawline"/>
                <a:hlinkClick r:id="rId3"/>
              </a:rPr>
              <a:t>Edital para Execução Cultural (Projetos) </a:t>
            </a:r>
            <a:endParaRPr lang="pt-BR" sz="1050" dirty="0">
              <a:solidFill>
                <a:srgbClr val="555555"/>
              </a:solidFill>
              <a:latin typeface="rawline"/>
            </a:endParaRPr>
          </a:p>
          <a:p>
            <a:pPr algn="l" fontAlgn="base"/>
            <a:r>
              <a:rPr lang="pt-BR" sz="1050" dirty="0">
                <a:solidFill>
                  <a:srgbClr val="1351B4"/>
                </a:solidFill>
                <a:latin typeface="rawline"/>
                <a:hlinkClick r:id="rId4"/>
              </a:rPr>
              <a:t>Anexo 01 - Categorias </a:t>
            </a:r>
            <a:endParaRPr lang="pt-BR" sz="1050" dirty="0">
              <a:solidFill>
                <a:srgbClr val="555555"/>
              </a:solidFill>
              <a:latin typeface="rawline"/>
            </a:endParaRPr>
          </a:p>
          <a:p>
            <a:pPr algn="l" fontAlgn="base"/>
            <a:r>
              <a:rPr lang="pt-BR" sz="1050" dirty="0">
                <a:solidFill>
                  <a:srgbClr val="1351B4"/>
                </a:solidFill>
                <a:latin typeface="rawline"/>
                <a:hlinkClick r:id="rId5"/>
              </a:rPr>
              <a:t>Anexo 02 - Formulário de Inscrição e Plano de Trabalho</a:t>
            </a:r>
            <a:endParaRPr lang="pt-BR" sz="1050" dirty="0">
              <a:solidFill>
                <a:srgbClr val="555555"/>
              </a:solidFill>
              <a:latin typeface="rawline"/>
            </a:endParaRPr>
          </a:p>
          <a:p>
            <a:pPr algn="l" fontAlgn="base"/>
            <a:r>
              <a:rPr lang="pt-BR" sz="1050" dirty="0">
                <a:solidFill>
                  <a:srgbClr val="1351B4"/>
                </a:solidFill>
                <a:latin typeface="rawline"/>
                <a:hlinkClick r:id="rId6"/>
              </a:rPr>
              <a:t>Anexo 03 - Critérios de Avaliação</a:t>
            </a:r>
            <a:endParaRPr lang="pt-BR" sz="1050" dirty="0">
              <a:solidFill>
                <a:srgbClr val="555555"/>
              </a:solidFill>
              <a:latin typeface="rawline"/>
            </a:endParaRPr>
          </a:p>
          <a:p>
            <a:pPr algn="l" fontAlgn="base"/>
            <a:r>
              <a:rPr lang="pt-BR" sz="1050" dirty="0">
                <a:solidFill>
                  <a:srgbClr val="1351B4"/>
                </a:solidFill>
                <a:latin typeface="rawline"/>
                <a:hlinkClick r:id="rId7"/>
              </a:rPr>
              <a:t>Anexo 04 - Termo de Execução Cultural </a:t>
            </a:r>
            <a:br>
              <a:rPr lang="pt-BR" sz="1050" dirty="0">
                <a:solidFill>
                  <a:srgbClr val="555555"/>
                </a:solidFill>
                <a:latin typeface="rawline"/>
              </a:rPr>
            </a:br>
            <a:r>
              <a:rPr lang="pt-BR" sz="1050" dirty="0">
                <a:solidFill>
                  <a:srgbClr val="1351B4"/>
                </a:solidFill>
                <a:latin typeface="rawline"/>
                <a:hlinkClick r:id="rId8"/>
              </a:rPr>
              <a:t>Anexo 05 - Relatório de Execução do Objeto </a:t>
            </a:r>
            <a:br>
              <a:rPr lang="pt-BR" sz="1050" dirty="0">
                <a:solidFill>
                  <a:srgbClr val="555555"/>
                </a:solidFill>
                <a:latin typeface="rawline"/>
              </a:rPr>
            </a:br>
            <a:r>
              <a:rPr lang="pt-BR" sz="1050" dirty="0">
                <a:solidFill>
                  <a:srgbClr val="1351B4"/>
                </a:solidFill>
                <a:latin typeface="rawline"/>
                <a:hlinkClick r:id="rId9"/>
              </a:rPr>
              <a:t>Anexo 06 - Declaração para coletivo sem CNPJ</a:t>
            </a:r>
            <a:br>
              <a:rPr lang="pt-BR" sz="1050" dirty="0">
                <a:solidFill>
                  <a:srgbClr val="555555"/>
                </a:solidFill>
                <a:latin typeface="rawline"/>
              </a:rPr>
            </a:br>
            <a:r>
              <a:rPr lang="pt-BR" sz="1050" dirty="0">
                <a:solidFill>
                  <a:srgbClr val="1351B4"/>
                </a:solidFill>
                <a:latin typeface="rawline"/>
                <a:hlinkClick r:id="rId10"/>
              </a:rPr>
              <a:t>Anexo 07 - Declaração para cotas (pessoas negras e indígenas) -</a:t>
            </a:r>
            <a:br>
              <a:rPr lang="pt-BR" sz="1050" dirty="0">
                <a:solidFill>
                  <a:srgbClr val="1351B4"/>
                </a:solidFill>
                <a:latin typeface="rawline"/>
                <a:hlinkClick r:id="rId10"/>
              </a:rPr>
            </a:br>
            <a:r>
              <a:rPr lang="pt-BR" sz="1050" dirty="0">
                <a:solidFill>
                  <a:srgbClr val="1351B4"/>
                </a:solidFill>
                <a:latin typeface="rawline"/>
                <a:hlinkClick r:id="rId11"/>
              </a:rPr>
              <a:t>Anexo 08 - Declaração para cotas (PCDs) </a:t>
            </a:r>
            <a:br>
              <a:rPr lang="pt-BR" sz="1050" dirty="0">
                <a:solidFill>
                  <a:srgbClr val="555555"/>
                </a:solidFill>
                <a:latin typeface="rawline"/>
              </a:rPr>
            </a:br>
            <a:r>
              <a:rPr lang="pt-BR" sz="1050" dirty="0">
                <a:solidFill>
                  <a:srgbClr val="1351B4"/>
                </a:solidFill>
                <a:latin typeface="rawline"/>
                <a:hlinkClick r:id="rId12"/>
              </a:rPr>
              <a:t>Anexo 09 - Formulário de recurso </a:t>
            </a:r>
            <a:endParaRPr lang="pt-BR" sz="1050" dirty="0">
              <a:solidFill>
                <a:srgbClr val="555555"/>
              </a:solidFill>
              <a:latin typeface="rawline"/>
            </a:endParaRPr>
          </a:p>
        </p:txBody>
      </p:sp>
    </p:spTree>
    <p:extLst>
      <p:ext uri="{BB962C8B-B14F-4D97-AF65-F5344CB8AC3E}">
        <p14:creationId xmlns:p14="http://schemas.microsoft.com/office/powerpoint/2010/main" val="1317383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1;p14">
            <a:extLst>
              <a:ext uri="{FF2B5EF4-FFF2-40B4-BE49-F238E27FC236}">
                <a16:creationId xmlns:a16="http://schemas.microsoft.com/office/drawing/2014/main" id="{7469C38B-05AE-61C5-8EF0-2480B3343214}"/>
              </a:ext>
            </a:extLst>
          </p:cNvPr>
          <p:cNvPicPr preferRelativeResize="0"/>
          <p:nvPr/>
        </p:nvPicPr>
        <p:blipFill>
          <a:blip r:embed="rId2">
            <a:alphaModFix/>
          </a:blip>
          <a:stretch>
            <a:fillRect/>
          </a:stretch>
        </p:blipFill>
        <p:spPr>
          <a:xfrm>
            <a:off x="0" y="0"/>
            <a:ext cx="9143990" cy="5143500"/>
          </a:xfrm>
          <a:prstGeom prst="rect">
            <a:avLst/>
          </a:prstGeom>
          <a:noFill/>
          <a:ln>
            <a:noFill/>
          </a:ln>
        </p:spPr>
      </p:pic>
      <p:sp>
        <p:nvSpPr>
          <p:cNvPr id="3" name="CaixaDeTexto 2">
            <a:extLst>
              <a:ext uri="{FF2B5EF4-FFF2-40B4-BE49-F238E27FC236}">
                <a16:creationId xmlns:a16="http://schemas.microsoft.com/office/drawing/2014/main" id="{A4125DF8-B4EE-8711-CF90-D18867B4A51A}"/>
              </a:ext>
            </a:extLst>
          </p:cNvPr>
          <p:cNvSpPr txBox="1"/>
          <p:nvPr/>
        </p:nvSpPr>
        <p:spPr>
          <a:xfrm>
            <a:off x="1387366" y="1567629"/>
            <a:ext cx="6369269" cy="2031325"/>
          </a:xfrm>
          <a:prstGeom prst="rect">
            <a:avLst/>
          </a:prstGeom>
          <a:noFill/>
        </p:spPr>
        <p:txBody>
          <a:bodyPr wrap="square">
            <a:spAutoFit/>
          </a:bodyPr>
          <a:lstStyle/>
          <a:p>
            <a:pPr algn="just"/>
            <a:r>
              <a:rPr lang="pt-BR" sz="1050" dirty="0"/>
              <a:t>3.3.90.31 – Premiações Culturais, Artísticas, Científicas, Desportivas e Outras</a:t>
            </a:r>
          </a:p>
          <a:p>
            <a:pPr algn="just"/>
            <a:r>
              <a:rPr lang="pt-BR" sz="1050" dirty="0"/>
              <a:t>→ Usado para pagamento de prêmios em concursos, festivais e editais de reconhecimento.</a:t>
            </a:r>
          </a:p>
          <a:p>
            <a:pPr algn="just"/>
            <a:endParaRPr lang="pt-BR" sz="1050" dirty="0"/>
          </a:p>
          <a:p>
            <a:pPr algn="just"/>
            <a:r>
              <a:rPr lang="pt-BR" sz="1050" dirty="0"/>
              <a:t>3.3.90.36 – Outros Serviços de Terceiros – Pessoa Física</a:t>
            </a:r>
          </a:p>
          <a:p>
            <a:pPr algn="just"/>
            <a:r>
              <a:rPr lang="pt-BR" sz="1050" dirty="0"/>
              <a:t>→ Contratação de artistas, oficineiros, pareceristas e prestadores de serviços individuais.</a:t>
            </a:r>
          </a:p>
          <a:p>
            <a:pPr algn="just"/>
            <a:endParaRPr lang="pt-BR" sz="1050" dirty="0"/>
          </a:p>
          <a:p>
            <a:pPr algn="just"/>
            <a:r>
              <a:rPr lang="pt-BR" sz="1050" dirty="0"/>
              <a:t>3.3.90.39 – Outros Serviços de Terceiros – Pessoa Jurídica</a:t>
            </a:r>
          </a:p>
          <a:p>
            <a:pPr algn="just"/>
            <a:r>
              <a:rPr lang="pt-BR" sz="1050" dirty="0"/>
              <a:t>→ Contratação de empresas culturais para execução de atividades previstas no edital.</a:t>
            </a:r>
          </a:p>
          <a:p>
            <a:pPr algn="just"/>
            <a:endParaRPr lang="pt-BR" sz="1050" dirty="0"/>
          </a:p>
          <a:p>
            <a:pPr algn="just"/>
            <a:r>
              <a:rPr lang="pt-BR" sz="1050" dirty="0"/>
              <a:t>3.3.90.48 – Outros Auxílios Financeiros a Pessoas Físicas</a:t>
            </a:r>
          </a:p>
          <a:p>
            <a:pPr algn="just"/>
            <a:r>
              <a:rPr lang="pt-BR" sz="1050" dirty="0"/>
              <a:t>→ Transferência direta de recursos (auxílio/fomento) a proponentes individuais.</a:t>
            </a:r>
          </a:p>
          <a:p>
            <a:pPr algn="just"/>
            <a:endParaRPr lang="pt-BR" sz="1050" dirty="0"/>
          </a:p>
        </p:txBody>
      </p:sp>
      <p:sp>
        <p:nvSpPr>
          <p:cNvPr id="4" name="CaixaDeTexto 3">
            <a:extLst>
              <a:ext uri="{FF2B5EF4-FFF2-40B4-BE49-F238E27FC236}">
                <a16:creationId xmlns:a16="http://schemas.microsoft.com/office/drawing/2014/main" id="{5CD86034-F956-CDD1-A904-038DD36D6230}"/>
              </a:ext>
            </a:extLst>
          </p:cNvPr>
          <p:cNvSpPr txBox="1"/>
          <p:nvPr/>
        </p:nvSpPr>
        <p:spPr>
          <a:xfrm>
            <a:off x="2520981" y="440261"/>
            <a:ext cx="3889206" cy="646331"/>
          </a:xfrm>
          <a:prstGeom prst="rect">
            <a:avLst/>
          </a:prstGeom>
          <a:noFill/>
        </p:spPr>
        <p:txBody>
          <a:bodyPr wrap="none" rtlCol="0">
            <a:spAutoFit/>
          </a:bodyPr>
          <a:lstStyle/>
          <a:p>
            <a:pPr algn="just"/>
            <a:r>
              <a:rPr lang="pt-BR" sz="1800" dirty="0"/>
              <a:t>Códigos de Natureza da Despesa </a:t>
            </a:r>
          </a:p>
          <a:p>
            <a:pPr algn="ctr"/>
            <a:r>
              <a:rPr lang="pt-BR" sz="1800" dirty="0"/>
              <a:t>aplicáveis ao fomento cultural</a:t>
            </a:r>
          </a:p>
        </p:txBody>
      </p:sp>
    </p:spTree>
    <p:extLst>
      <p:ext uri="{BB962C8B-B14F-4D97-AF65-F5344CB8AC3E}">
        <p14:creationId xmlns:p14="http://schemas.microsoft.com/office/powerpoint/2010/main" val="405027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1;p14">
            <a:extLst>
              <a:ext uri="{FF2B5EF4-FFF2-40B4-BE49-F238E27FC236}">
                <a16:creationId xmlns:a16="http://schemas.microsoft.com/office/drawing/2014/main" id="{A6428F36-A255-8F71-CA68-32AA229296FA}"/>
              </a:ext>
            </a:extLst>
          </p:cNvPr>
          <p:cNvPicPr preferRelativeResize="0"/>
          <p:nvPr/>
        </p:nvPicPr>
        <p:blipFill>
          <a:blip r:embed="rId2">
            <a:alphaModFix/>
          </a:blip>
          <a:stretch>
            <a:fillRect/>
          </a:stretch>
        </p:blipFill>
        <p:spPr>
          <a:xfrm>
            <a:off x="0" y="0"/>
            <a:ext cx="9143990" cy="5143500"/>
          </a:xfrm>
          <a:prstGeom prst="rect">
            <a:avLst/>
          </a:prstGeom>
          <a:noFill/>
          <a:ln>
            <a:noFill/>
          </a:ln>
        </p:spPr>
      </p:pic>
      <p:sp>
        <p:nvSpPr>
          <p:cNvPr id="3" name="CaixaDeTexto 2">
            <a:extLst>
              <a:ext uri="{FF2B5EF4-FFF2-40B4-BE49-F238E27FC236}">
                <a16:creationId xmlns:a16="http://schemas.microsoft.com/office/drawing/2014/main" id="{A4125DF8-B4EE-8711-CF90-D18867B4A51A}"/>
              </a:ext>
            </a:extLst>
          </p:cNvPr>
          <p:cNvSpPr txBox="1"/>
          <p:nvPr/>
        </p:nvSpPr>
        <p:spPr>
          <a:xfrm>
            <a:off x="1387366" y="1567630"/>
            <a:ext cx="6369269" cy="2031325"/>
          </a:xfrm>
          <a:prstGeom prst="rect">
            <a:avLst/>
          </a:prstGeom>
          <a:noFill/>
        </p:spPr>
        <p:txBody>
          <a:bodyPr wrap="square">
            <a:spAutoFit/>
          </a:bodyPr>
          <a:lstStyle/>
          <a:p>
            <a:pPr algn="just"/>
            <a:r>
              <a:rPr lang="pt-BR" sz="1050" dirty="0"/>
              <a:t>3.3.90.49 – Outros Auxílios Financeiros a Pessoas Jurídicas</a:t>
            </a:r>
          </a:p>
          <a:p>
            <a:pPr algn="just"/>
            <a:r>
              <a:rPr lang="pt-BR" sz="1050" dirty="0"/>
              <a:t>→ Transferência direta de recursos (auxílio/fomento) a coletivos ou instituições culturais.</a:t>
            </a:r>
          </a:p>
          <a:p>
            <a:pPr algn="just"/>
            <a:endParaRPr lang="pt-BR" sz="1050" dirty="0"/>
          </a:p>
          <a:p>
            <a:pPr algn="just"/>
            <a:r>
              <a:rPr lang="pt-BR" sz="1050" dirty="0"/>
              <a:t>3.3.90.32 – Material de Distribuição Gratuita</a:t>
            </a:r>
          </a:p>
          <a:p>
            <a:pPr algn="just"/>
            <a:r>
              <a:rPr lang="pt-BR" sz="1050" dirty="0"/>
              <a:t>→ Aquisição de livros, catálogos, cartilhas, ingressos ou produtos culturais para distribuição gratuita.</a:t>
            </a:r>
          </a:p>
          <a:p>
            <a:pPr algn="just"/>
            <a:endParaRPr lang="pt-BR" sz="1050" dirty="0"/>
          </a:p>
          <a:p>
            <a:pPr algn="just"/>
            <a:r>
              <a:rPr lang="pt-BR" sz="1050" dirty="0"/>
              <a:t>4.4.90.51 – Obras e Instalações</a:t>
            </a:r>
          </a:p>
          <a:p>
            <a:pPr algn="just"/>
            <a:r>
              <a:rPr lang="pt-BR" sz="1050" dirty="0"/>
              <a:t>→ Construção ou reforma de equipamentos culturais (teatros, centros culturais, bibliotecas).</a:t>
            </a:r>
          </a:p>
          <a:p>
            <a:pPr algn="just"/>
            <a:endParaRPr lang="pt-BR" sz="1050" dirty="0"/>
          </a:p>
          <a:p>
            <a:pPr algn="just"/>
            <a:r>
              <a:rPr lang="pt-BR" sz="1050" dirty="0"/>
              <a:t>4.4.90.52 – Equipamentos e Material Permanente</a:t>
            </a:r>
          </a:p>
          <a:p>
            <a:pPr algn="just"/>
            <a:r>
              <a:rPr lang="pt-BR" sz="1050" dirty="0"/>
              <a:t>→ Aquisição de instrumentos musicais, equipamentos de som, luz e vídeo, mobiliário para museus e centros culturais.</a:t>
            </a:r>
          </a:p>
        </p:txBody>
      </p:sp>
      <p:sp>
        <p:nvSpPr>
          <p:cNvPr id="4" name="CaixaDeTexto 3">
            <a:extLst>
              <a:ext uri="{FF2B5EF4-FFF2-40B4-BE49-F238E27FC236}">
                <a16:creationId xmlns:a16="http://schemas.microsoft.com/office/drawing/2014/main" id="{5CD86034-F956-CDD1-A904-038DD36D6230}"/>
              </a:ext>
            </a:extLst>
          </p:cNvPr>
          <p:cNvSpPr txBox="1"/>
          <p:nvPr/>
        </p:nvSpPr>
        <p:spPr>
          <a:xfrm>
            <a:off x="2520981" y="440261"/>
            <a:ext cx="3889206" cy="646331"/>
          </a:xfrm>
          <a:prstGeom prst="rect">
            <a:avLst/>
          </a:prstGeom>
          <a:noFill/>
        </p:spPr>
        <p:txBody>
          <a:bodyPr wrap="none" rtlCol="0">
            <a:spAutoFit/>
          </a:bodyPr>
          <a:lstStyle/>
          <a:p>
            <a:pPr algn="just"/>
            <a:r>
              <a:rPr lang="pt-BR" sz="1800" dirty="0"/>
              <a:t>Códigos de Natureza da Despesa </a:t>
            </a:r>
          </a:p>
          <a:p>
            <a:pPr algn="ctr"/>
            <a:r>
              <a:rPr lang="pt-BR" sz="1800" dirty="0"/>
              <a:t>aplicáveis ao fomento cultural</a:t>
            </a:r>
          </a:p>
        </p:txBody>
      </p:sp>
    </p:spTree>
    <p:extLst>
      <p:ext uri="{BB962C8B-B14F-4D97-AF65-F5344CB8AC3E}">
        <p14:creationId xmlns:p14="http://schemas.microsoft.com/office/powerpoint/2010/main" val="2143116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1;p14">
            <a:extLst>
              <a:ext uri="{FF2B5EF4-FFF2-40B4-BE49-F238E27FC236}">
                <a16:creationId xmlns:a16="http://schemas.microsoft.com/office/drawing/2014/main" id="{B79AFE3F-B2D8-38BD-1FAB-94C0320CDD78}"/>
              </a:ext>
            </a:extLst>
          </p:cNvPr>
          <p:cNvPicPr preferRelativeResize="0"/>
          <p:nvPr/>
        </p:nvPicPr>
        <p:blipFill>
          <a:blip r:embed="rId2">
            <a:alphaModFix/>
          </a:blip>
          <a:stretch>
            <a:fillRect/>
          </a:stretch>
        </p:blipFill>
        <p:spPr>
          <a:xfrm>
            <a:off x="0" y="0"/>
            <a:ext cx="9143990" cy="5143500"/>
          </a:xfrm>
          <a:prstGeom prst="rect">
            <a:avLst/>
          </a:prstGeom>
          <a:noFill/>
          <a:ln>
            <a:noFill/>
          </a:ln>
        </p:spPr>
      </p:pic>
      <p:sp>
        <p:nvSpPr>
          <p:cNvPr id="3" name="CaixaDeTexto 2">
            <a:extLst>
              <a:ext uri="{FF2B5EF4-FFF2-40B4-BE49-F238E27FC236}">
                <a16:creationId xmlns:a16="http://schemas.microsoft.com/office/drawing/2014/main" id="{B859DFFC-8900-2493-1405-86BFB154BBA6}"/>
              </a:ext>
            </a:extLst>
          </p:cNvPr>
          <p:cNvSpPr txBox="1"/>
          <p:nvPr/>
        </p:nvSpPr>
        <p:spPr>
          <a:xfrm>
            <a:off x="2433795" y="748038"/>
            <a:ext cx="4276397" cy="369332"/>
          </a:xfrm>
          <a:prstGeom prst="rect">
            <a:avLst/>
          </a:prstGeom>
          <a:noFill/>
        </p:spPr>
        <p:txBody>
          <a:bodyPr wrap="square">
            <a:spAutoFit/>
          </a:bodyPr>
          <a:lstStyle/>
          <a:p>
            <a:pPr algn="ctr"/>
            <a:r>
              <a:rPr lang="pt-BR" sz="1800" dirty="0"/>
              <a:t>Conceito de Fomento</a:t>
            </a:r>
          </a:p>
        </p:txBody>
      </p:sp>
      <p:sp>
        <p:nvSpPr>
          <p:cNvPr id="5" name="CaixaDeTexto 4">
            <a:extLst>
              <a:ext uri="{FF2B5EF4-FFF2-40B4-BE49-F238E27FC236}">
                <a16:creationId xmlns:a16="http://schemas.microsoft.com/office/drawing/2014/main" id="{73D0FA76-A9DB-1322-7AA4-0424345771FB}"/>
              </a:ext>
            </a:extLst>
          </p:cNvPr>
          <p:cNvSpPr txBox="1"/>
          <p:nvPr/>
        </p:nvSpPr>
        <p:spPr>
          <a:xfrm>
            <a:off x="1430715" y="1417117"/>
            <a:ext cx="6282559" cy="2031325"/>
          </a:xfrm>
          <a:prstGeom prst="rect">
            <a:avLst/>
          </a:prstGeom>
          <a:noFill/>
        </p:spPr>
        <p:txBody>
          <a:bodyPr wrap="square">
            <a:spAutoFit/>
          </a:bodyPr>
          <a:lstStyle/>
          <a:p>
            <a:pPr algn="just"/>
            <a:r>
              <a:rPr lang="pt-BR" sz="1050" dirty="0"/>
              <a:t>O Fomento é fundamentado na </a:t>
            </a:r>
            <a:r>
              <a:rPr lang="pt-BR" sz="1050" b="1" dirty="0"/>
              <a:t>Constituição Federal de 1988 (CF/88)</a:t>
            </a:r>
            <a:r>
              <a:rPr lang="pt-BR" sz="1050" dirty="0"/>
              <a:t>:</a:t>
            </a:r>
          </a:p>
          <a:p>
            <a:pPr algn="just"/>
            <a:endParaRPr lang="pt-BR" sz="1050" dirty="0"/>
          </a:p>
          <a:p>
            <a:pPr algn="just">
              <a:buFont typeface="Arial" panose="020B0604020202020204" pitchFamily="34" charset="0"/>
              <a:buChar char="•"/>
            </a:pPr>
            <a:r>
              <a:rPr lang="pt-BR" sz="1050" b="1" dirty="0"/>
              <a:t>Artigo 1º, inciso II</a:t>
            </a:r>
            <a:r>
              <a:rPr lang="pt-BR" sz="1050" dirty="0"/>
              <a:t>: Estabelece o "desenvolvimento nacional" como objetivo fundamental da República Federativa do Brasil, justificando o fomento como meio para potencializar ações individuais e coletivas em prol do progresso social e econômico, abrindo acesso a instrumentos públicos de incentivo.</a:t>
            </a:r>
          </a:p>
          <a:p>
            <a:pPr algn="just">
              <a:buFont typeface="Arial" panose="020B0604020202020204" pitchFamily="34" charset="0"/>
              <a:buChar char="•"/>
            </a:pPr>
            <a:endParaRPr lang="pt-BR" sz="1050" dirty="0"/>
          </a:p>
          <a:p>
            <a:pPr algn="just">
              <a:buFont typeface="Arial" panose="020B0604020202020204" pitchFamily="34" charset="0"/>
              <a:buChar char="•"/>
            </a:pPr>
            <a:r>
              <a:rPr lang="pt-BR" sz="1050" b="1" dirty="0"/>
              <a:t>Artigo 170</a:t>
            </a:r>
            <a:r>
              <a:rPr lang="pt-BR" sz="1050" dirty="0"/>
              <a:t>: Define a ordem econômica fundada na valorização do trabalho humano e na livre iniciativa, prevendo a intervenção estatal para assegurar a existência digna, com princípios como soberania nacional, prevalência do interesse geral e defesa do consumidor. O fomento surge como intervenção indireta, respeitando a subsidiariedade (o Estado atua apenas quando necessário para realizar interesses públicos relevantes, de forma proporcional).</a:t>
            </a:r>
          </a:p>
        </p:txBody>
      </p:sp>
    </p:spTree>
    <p:extLst>
      <p:ext uri="{BB962C8B-B14F-4D97-AF65-F5344CB8AC3E}">
        <p14:creationId xmlns:p14="http://schemas.microsoft.com/office/powerpoint/2010/main" val="3793742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1;p14">
            <a:extLst>
              <a:ext uri="{FF2B5EF4-FFF2-40B4-BE49-F238E27FC236}">
                <a16:creationId xmlns:a16="http://schemas.microsoft.com/office/drawing/2014/main" id="{4318DA3E-C856-936E-A2A5-E3944DC5F45E}"/>
              </a:ext>
            </a:extLst>
          </p:cNvPr>
          <p:cNvPicPr preferRelativeResize="0"/>
          <p:nvPr/>
        </p:nvPicPr>
        <p:blipFill>
          <a:blip r:embed="rId2">
            <a:alphaModFix/>
          </a:blip>
          <a:stretch>
            <a:fillRect/>
          </a:stretch>
        </p:blipFill>
        <p:spPr>
          <a:xfrm>
            <a:off x="0" y="0"/>
            <a:ext cx="9143990" cy="5143500"/>
          </a:xfrm>
          <a:prstGeom prst="rect">
            <a:avLst/>
          </a:prstGeom>
          <a:noFill/>
          <a:ln>
            <a:noFill/>
          </a:ln>
        </p:spPr>
      </p:pic>
      <p:sp>
        <p:nvSpPr>
          <p:cNvPr id="3" name="CaixaDeTexto 2">
            <a:extLst>
              <a:ext uri="{FF2B5EF4-FFF2-40B4-BE49-F238E27FC236}">
                <a16:creationId xmlns:a16="http://schemas.microsoft.com/office/drawing/2014/main" id="{A4125DF8-B4EE-8711-CF90-D18867B4A51A}"/>
              </a:ext>
            </a:extLst>
          </p:cNvPr>
          <p:cNvSpPr txBox="1"/>
          <p:nvPr/>
        </p:nvSpPr>
        <p:spPr>
          <a:xfrm>
            <a:off x="1308538" y="2001987"/>
            <a:ext cx="6369269" cy="1061829"/>
          </a:xfrm>
          <a:prstGeom prst="rect">
            <a:avLst/>
          </a:prstGeom>
          <a:noFill/>
        </p:spPr>
        <p:txBody>
          <a:bodyPr wrap="square">
            <a:spAutoFit/>
          </a:bodyPr>
          <a:lstStyle/>
          <a:p>
            <a:pPr algn="just"/>
            <a:r>
              <a:rPr lang="pt-BR" sz="1050" dirty="0"/>
              <a:t>A PNAB é federativa – dialogue com a Secretaria Estadual de Cultura para editais complementares, evitando sobreposições. </a:t>
            </a:r>
          </a:p>
          <a:p>
            <a:pPr algn="just"/>
            <a:endParaRPr lang="pt-BR" sz="1050" dirty="0"/>
          </a:p>
          <a:p>
            <a:pPr algn="just"/>
            <a:r>
              <a:rPr lang="pt-BR" sz="1050" dirty="0"/>
              <a:t>Exemplo: Municípios selecionam músicos locais via edital PNAB; o estado cria festival estadual com essas seleções, ampliando alcance. Inclua no preâmbulo: "Este edital prioriza projetos complementares a ações estaduais, conforme articulação prévia."</a:t>
            </a:r>
          </a:p>
        </p:txBody>
      </p:sp>
      <p:sp>
        <p:nvSpPr>
          <p:cNvPr id="4" name="CaixaDeTexto 3">
            <a:extLst>
              <a:ext uri="{FF2B5EF4-FFF2-40B4-BE49-F238E27FC236}">
                <a16:creationId xmlns:a16="http://schemas.microsoft.com/office/drawing/2014/main" id="{5CD86034-F956-CDD1-A904-038DD36D6230}"/>
              </a:ext>
            </a:extLst>
          </p:cNvPr>
          <p:cNvSpPr txBox="1"/>
          <p:nvPr/>
        </p:nvSpPr>
        <p:spPr>
          <a:xfrm>
            <a:off x="2273487" y="1126061"/>
            <a:ext cx="5109091" cy="369332"/>
          </a:xfrm>
          <a:prstGeom prst="rect">
            <a:avLst/>
          </a:prstGeom>
          <a:noFill/>
        </p:spPr>
        <p:txBody>
          <a:bodyPr wrap="none" rtlCol="0">
            <a:spAutoFit/>
          </a:bodyPr>
          <a:lstStyle/>
          <a:p>
            <a:r>
              <a:rPr lang="pt-BR" sz="1800" dirty="0"/>
              <a:t>Diálogo com o Estado para Complementaridade</a:t>
            </a:r>
          </a:p>
        </p:txBody>
      </p:sp>
    </p:spTree>
    <p:extLst>
      <p:ext uri="{BB962C8B-B14F-4D97-AF65-F5344CB8AC3E}">
        <p14:creationId xmlns:p14="http://schemas.microsoft.com/office/powerpoint/2010/main" val="4104925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1;p14">
            <a:extLst>
              <a:ext uri="{FF2B5EF4-FFF2-40B4-BE49-F238E27FC236}">
                <a16:creationId xmlns:a16="http://schemas.microsoft.com/office/drawing/2014/main" id="{0F52396F-E511-C473-DD29-AB20590389FB}"/>
              </a:ext>
            </a:extLst>
          </p:cNvPr>
          <p:cNvPicPr preferRelativeResize="0"/>
          <p:nvPr/>
        </p:nvPicPr>
        <p:blipFill>
          <a:blip r:embed="rId2">
            <a:alphaModFix/>
          </a:blip>
          <a:stretch>
            <a:fillRect/>
          </a:stretch>
        </p:blipFill>
        <p:spPr>
          <a:xfrm>
            <a:off x="0" y="0"/>
            <a:ext cx="9143990" cy="5143500"/>
          </a:xfrm>
          <a:prstGeom prst="rect">
            <a:avLst/>
          </a:prstGeom>
          <a:noFill/>
          <a:ln>
            <a:noFill/>
          </a:ln>
        </p:spPr>
      </p:pic>
      <p:sp>
        <p:nvSpPr>
          <p:cNvPr id="3" name="CaixaDeTexto 2">
            <a:extLst>
              <a:ext uri="{FF2B5EF4-FFF2-40B4-BE49-F238E27FC236}">
                <a16:creationId xmlns:a16="http://schemas.microsoft.com/office/drawing/2014/main" id="{A4125DF8-B4EE-8711-CF90-D18867B4A51A}"/>
              </a:ext>
            </a:extLst>
          </p:cNvPr>
          <p:cNvSpPr txBox="1"/>
          <p:nvPr/>
        </p:nvSpPr>
        <p:spPr>
          <a:xfrm>
            <a:off x="1387366" y="1706129"/>
            <a:ext cx="6369269" cy="1384995"/>
          </a:xfrm>
          <a:prstGeom prst="rect">
            <a:avLst/>
          </a:prstGeom>
          <a:noFill/>
        </p:spPr>
        <p:txBody>
          <a:bodyPr wrap="square">
            <a:spAutoFit/>
          </a:bodyPr>
          <a:lstStyle/>
          <a:p>
            <a:pPr algn="just"/>
            <a:r>
              <a:rPr lang="pt-BR" sz="1050" dirty="0"/>
              <a:t>Orienta-se incluir cláusula de não retenção de IR, CSLL, PIS/COFINS na fonte para repasses a proponentes: </a:t>
            </a:r>
          </a:p>
          <a:p>
            <a:pPr algn="just"/>
            <a:endParaRPr lang="pt-BR" sz="1050" dirty="0"/>
          </a:p>
          <a:p>
            <a:pPr algn="just"/>
            <a:r>
              <a:rPr lang="pt-BR" sz="1050" dirty="0"/>
              <a:t>"Os recursos transferidos não configuram remuneração por serviços prestados à Prefeitura, mas fomento a projetos culturais autônomos (art. 26, Lei 14.903/2024). Assim, não incidem retenções tributárias." </a:t>
            </a:r>
          </a:p>
          <a:p>
            <a:pPr algn="just"/>
            <a:endParaRPr lang="pt-BR" sz="1050" dirty="0"/>
          </a:p>
          <a:p>
            <a:pPr algn="just"/>
            <a:r>
              <a:rPr lang="pt-BR" sz="1050" dirty="0"/>
              <a:t>Justificativa: Evita dupla tributação e desburocratiza, alinhado ao espírito da PNAB.</a:t>
            </a:r>
          </a:p>
        </p:txBody>
      </p:sp>
      <p:sp>
        <p:nvSpPr>
          <p:cNvPr id="4" name="CaixaDeTexto 3">
            <a:extLst>
              <a:ext uri="{FF2B5EF4-FFF2-40B4-BE49-F238E27FC236}">
                <a16:creationId xmlns:a16="http://schemas.microsoft.com/office/drawing/2014/main" id="{5CD86034-F956-CDD1-A904-038DD36D6230}"/>
              </a:ext>
            </a:extLst>
          </p:cNvPr>
          <p:cNvSpPr txBox="1"/>
          <p:nvPr/>
        </p:nvSpPr>
        <p:spPr>
          <a:xfrm>
            <a:off x="2815389" y="889578"/>
            <a:ext cx="3954929" cy="369332"/>
          </a:xfrm>
          <a:prstGeom prst="rect">
            <a:avLst/>
          </a:prstGeom>
          <a:noFill/>
        </p:spPr>
        <p:txBody>
          <a:bodyPr wrap="none" rtlCol="0">
            <a:spAutoFit/>
          </a:bodyPr>
          <a:lstStyle/>
          <a:p>
            <a:r>
              <a:rPr lang="pt-BR" sz="1800" dirty="0"/>
              <a:t>Não Retenção de Impostos na Fonte</a:t>
            </a:r>
          </a:p>
        </p:txBody>
      </p:sp>
    </p:spTree>
    <p:extLst>
      <p:ext uri="{BB962C8B-B14F-4D97-AF65-F5344CB8AC3E}">
        <p14:creationId xmlns:p14="http://schemas.microsoft.com/office/powerpoint/2010/main" val="4149707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1;p14">
            <a:extLst>
              <a:ext uri="{FF2B5EF4-FFF2-40B4-BE49-F238E27FC236}">
                <a16:creationId xmlns:a16="http://schemas.microsoft.com/office/drawing/2014/main" id="{7E77D4C9-AEAB-AC4C-1B59-90894C7A0118}"/>
              </a:ext>
            </a:extLst>
          </p:cNvPr>
          <p:cNvPicPr preferRelativeResize="0"/>
          <p:nvPr/>
        </p:nvPicPr>
        <p:blipFill>
          <a:blip r:embed="rId2">
            <a:alphaModFix/>
          </a:blip>
          <a:stretch>
            <a:fillRect/>
          </a:stretch>
        </p:blipFill>
        <p:spPr>
          <a:xfrm>
            <a:off x="0" y="0"/>
            <a:ext cx="9143990" cy="5143500"/>
          </a:xfrm>
          <a:prstGeom prst="rect">
            <a:avLst/>
          </a:prstGeom>
          <a:noFill/>
          <a:ln>
            <a:noFill/>
          </a:ln>
        </p:spPr>
      </p:pic>
      <p:sp>
        <p:nvSpPr>
          <p:cNvPr id="3" name="CaixaDeTexto 2">
            <a:extLst>
              <a:ext uri="{FF2B5EF4-FFF2-40B4-BE49-F238E27FC236}">
                <a16:creationId xmlns:a16="http://schemas.microsoft.com/office/drawing/2014/main" id="{A4125DF8-B4EE-8711-CF90-D18867B4A51A}"/>
              </a:ext>
            </a:extLst>
          </p:cNvPr>
          <p:cNvSpPr txBox="1"/>
          <p:nvPr/>
        </p:nvSpPr>
        <p:spPr>
          <a:xfrm>
            <a:off x="1387366" y="1122805"/>
            <a:ext cx="6369269" cy="2031325"/>
          </a:xfrm>
          <a:prstGeom prst="rect">
            <a:avLst/>
          </a:prstGeom>
          <a:noFill/>
        </p:spPr>
        <p:txBody>
          <a:bodyPr wrap="square">
            <a:spAutoFit/>
          </a:bodyPr>
          <a:lstStyle/>
          <a:p>
            <a:pPr algn="just"/>
            <a:r>
              <a:rPr lang="pt-BR" sz="1050" dirty="0"/>
              <a:t>Não há exigência legal explícita de conta bancária exclusiva por projeto aprovado. Os recursos chegam à conta dos proponentes seguem termos de fomento, com classificação imediata no sistema BB para rastreio. </a:t>
            </a:r>
          </a:p>
          <a:p>
            <a:pPr algn="just"/>
            <a:endParaRPr lang="pt-BR" sz="1050" dirty="0"/>
          </a:p>
          <a:p>
            <a:pPr algn="just"/>
            <a:r>
              <a:rPr lang="pt-BR" sz="1050" dirty="0"/>
              <a:t>Orientações do MinC (Perguntas Frequentes, 2024) enfatizam contas segregadas para o ente, mas não por projeto – isso pode ser uma interpretação local.</a:t>
            </a:r>
          </a:p>
          <a:p>
            <a:pPr algn="just"/>
            <a:endParaRPr lang="pt-BR" sz="1050" dirty="0"/>
          </a:p>
          <a:p>
            <a:pPr algn="just"/>
            <a:r>
              <a:rPr lang="pt-BR" sz="1050" dirty="0"/>
              <a:t>Solicitar contas específicas para cada projeto vai contra o espírito da PNAB de desburocratização (preâmbulo da Lei 14.399/2022) e a prestação simplificada da Lei 14.903/2024. </a:t>
            </a:r>
          </a:p>
          <a:p>
            <a:pPr algn="just"/>
            <a:endParaRPr lang="pt-BR" sz="1050" dirty="0"/>
          </a:p>
          <a:p>
            <a:pPr algn="just"/>
            <a:r>
              <a:rPr lang="pt-BR" sz="1050" dirty="0"/>
              <a:t>Recomendação: Use contas correntes existentes dos proponentes, com comprovação via extratos, para agilizar. Monitore atualizações no Painel de Dados PNAB.</a:t>
            </a:r>
          </a:p>
        </p:txBody>
      </p:sp>
      <p:sp>
        <p:nvSpPr>
          <p:cNvPr id="4" name="CaixaDeTexto 3">
            <a:extLst>
              <a:ext uri="{FF2B5EF4-FFF2-40B4-BE49-F238E27FC236}">
                <a16:creationId xmlns:a16="http://schemas.microsoft.com/office/drawing/2014/main" id="{5CD86034-F956-CDD1-A904-038DD36D6230}"/>
              </a:ext>
            </a:extLst>
          </p:cNvPr>
          <p:cNvSpPr txBox="1"/>
          <p:nvPr/>
        </p:nvSpPr>
        <p:spPr>
          <a:xfrm>
            <a:off x="2443862" y="369317"/>
            <a:ext cx="5186035" cy="369332"/>
          </a:xfrm>
          <a:prstGeom prst="rect">
            <a:avLst/>
          </a:prstGeom>
          <a:noFill/>
        </p:spPr>
        <p:txBody>
          <a:bodyPr wrap="none" rtlCol="0">
            <a:spAutoFit/>
          </a:bodyPr>
          <a:lstStyle/>
          <a:p>
            <a:r>
              <a:rPr lang="pt-BR" sz="1800" dirty="0"/>
              <a:t>Transferência de Recursos a Contas Específicas</a:t>
            </a:r>
          </a:p>
        </p:txBody>
      </p:sp>
    </p:spTree>
    <p:extLst>
      <p:ext uri="{BB962C8B-B14F-4D97-AF65-F5344CB8AC3E}">
        <p14:creationId xmlns:p14="http://schemas.microsoft.com/office/powerpoint/2010/main" val="436582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1;p14">
            <a:extLst>
              <a:ext uri="{FF2B5EF4-FFF2-40B4-BE49-F238E27FC236}">
                <a16:creationId xmlns:a16="http://schemas.microsoft.com/office/drawing/2014/main" id="{1753FC10-16FB-F968-15CD-D599324DFA2E}"/>
              </a:ext>
            </a:extLst>
          </p:cNvPr>
          <p:cNvPicPr preferRelativeResize="0"/>
          <p:nvPr/>
        </p:nvPicPr>
        <p:blipFill>
          <a:blip r:embed="rId2"/>
          <a:stretch>
            <a:fillRect/>
          </a:stretch>
        </p:blipFill>
        <p:spPr>
          <a:xfrm>
            <a:off x="0" y="0"/>
            <a:ext cx="9143990" cy="5143500"/>
          </a:xfrm>
          <a:prstGeom prst="rect">
            <a:avLst/>
          </a:prstGeom>
        </p:spPr>
      </p:pic>
      <p:sp>
        <p:nvSpPr>
          <p:cNvPr id="3" name="CaixaDeTexto 2">
            <a:extLst>
              <a:ext uri="{FF2B5EF4-FFF2-40B4-BE49-F238E27FC236}">
                <a16:creationId xmlns:a16="http://schemas.microsoft.com/office/drawing/2014/main" id="{A4125DF8-B4EE-8711-CF90-D18867B4A51A}"/>
              </a:ext>
            </a:extLst>
          </p:cNvPr>
          <p:cNvSpPr txBox="1"/>
          <p:nvPr/>
        </p:nvSpPr>
        <p:spPr>
          <a:xfrm>
            <a:off x="1387366" y="1209516"/>
            <a:ext cx="6369269" cy="2192908"/>
          </a:xfrm>
          <a:prstGeom prst="rect">
            <a:avLst/>
          </a:prstGeom>
          <a:noFill/>
        </p:spPr>
        <p:txBody>
          <a:bodyPr wrap="square">
            <a:spAutoFit/>
          </a:bodyPr>
          <a:lstStyle/>
          <a:p>
            <a:pPr algn="just"/>
            <a:r>
              <a:rPr lang="pt-BR" sz="1050" dirty="0"/>
              <a:t>Gestão Municipal: 	Relatório de Gestão anual ao MinC (via </a:t>
            </a:r>
            <a:r>
              <a:rPr lang="pt-BR" sz="1050" dirty="0" err="1"/>
              <a:t>Transferegov</a:t>
            </a:r>
            <a:r>
              <a:rPr lang="pt-BR" sz="1050" dirty="0"/>
              <a:t>), com execução 			mínima comprovada até 31/12 do ciclo (Lei 15.132/2025). </a:t>
            </a:r>
          </a:p>
          <a:p>
            <a:pPr algn="just"/>
            <a:endParaRPr lang="pt-BR" sz="1050" dirty="0"/>
          </a:p>
          <a:p>
            <a:pPr algn="just"/>
            <a:r>
              <a:rPr lang="pt-BR" sz="1050" dirty="0"/>
              <a:t>Prazo para análise: 	60 dias, para a Secretaria de Economia Criativa e Fomento (SEFIC</a:t>
            </a:r>
            <a:r>
              <a:rPr lang="pt-BR" sz="1050"/>
              <a:t>), 			fazer </a:t>
            </a:r>
            <a:r>
              <a:rPr lang="pt-BR" sz="1050" dirty="0"/>
              <a:t>a análise técnica do Relatório de Gestão apresentado pelo </a:t>
            </a:r>
            <a:r>
              <a:rPr lang="pt-BR" sz="1050"/>
              <a:t>ente 		federado</a:t>
            </a:r>
            <a:r>
              <a:rPr lang="pt-BR" sz="1050" dirty="0"/>
              <a:t>.</a:t>
            </a:r>
          </a:p>
          <a:p>
            <a:pPr algn="just"/>
            <a:endParaRPr lang="pt-BR" sz="1050" dirty="0"/>
          </a:p>
          <a:p>
            <a:pPr algn="just"/>
            <a:r>
              <a:rPr lang="pt-BR" sz="1050" dirty="0"/>
              <a:t>Proponentes: 	90 dias após término do projeto (simplificado pela Lei 14.903/2024: 			relatórios narrativos + comprovantes essenciais, sem burocracia 			excessiva). </a:t>
            </a:r>
          </a:p>
          <a:p>
            <a:pPr algn="just"/>
            <a:endParaRPr lang="pt-BR" sz="1050" dirty="0"/>
          </a:p>
          <a:p>
            <a:pPr algn="just"/>
            <a:r>
              <a:rPr lang="pt-BR" sz="1050" dirty="0"/>
              <a:t>Inclua no edital: 	"Prestação de contas em até 90 dias, com modelo simplificado 			anexo."</a:t>
            </a:r>
          </a:p>
        </p:txBody>
      </p:sp>
      <p:sp>
        <p:nvSpPr>
          <p:cNvPr id="4" name="CaixaDeTexto 3">
            <a:extLst>
              <a:ext uri="{FF2B5EF4-FFF2-40B4-BE49-F238E27FC236}">
                <a16:creationId xmlns:a16="http://schemas.microsoft.com/office/drawing/2014/main" id="{5CD86034-F956-CDD1-A904-038DD36D6230}"/>
              </a:ext>
            </a:extLst>
          </p:cNvPr>
          <p:cNvSpPr txBox="1"/>
          <p:nvPr/>
        </p:nvSpPr>
        <p:spPr>
          <a:xfrm>
            <a:off x="2773912" y="408730"/>
            <a:ext cx="4185761" cy="369332"/>
          </a:xfrm>
          <a:prstGeom prst="rect">
            <a:avLst/>
          </a:prstGeom>
          <a:noFill/>
        </p:spPr>
        <p:txBody>
          <a:bodyPr wrap="none" rtlCol="0">
            <a:spAutoFit/>
          </a:bodyPr>
          <a:lstStyle/>
          <a:p>
            <a:r>
              <a:rPr lang="pt-BR" sz="1800" dirty="0"/>
              <a:t>Prazos Legais de Prestação de Contas</a:t>
            </a:r>
          </a:p>
        </p:txBody>
      </p:sp>
    </p:spTree>
    <p:extLst>
      <p:ext uri="{BB962C8B-B14F-4D97-AF65-F5344CB8AC3E}">
        <p14:creationId xmlns:p14="http://schemas.microsoft.com/office/powerpoint/2010/main" val="1859143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1;p14">
            <a:extLst>
              <a:ext uri="{FF2B5EF4-FFF2-40B4-BE49-F238E27FC236}">
                <a16:creationId xmlns:a16="http://schemas.microsoft.com/office/drawing/2014/main" id="{5E6C7C23-EE23-6C33-FA51-CB57D8F5B90B}"/>
              </a:ext>
            </a:extLst>
          </p:cNvPr>
          <p:cNvPicPr preferRelativeResize="0"/>
          <p:nvPr/>
        </p:nvPicPr>
        <p:blipFill>
          <a:blip r:embed="rId2">
            <a:alphaModFix/>
          </a:blip>
          <a:stretch>
            <a:fillRect/>
          </a:stretch>
        </p:blipFill>
        <p:spPr>
          <a:xfrm>
            <a:off x="0" y="0"/>
            <a:ext cx="9143990" cy="5143500"/>
          </a:xfrm>
          <a:prstGeom prst="rect">
            <a:avLst/>
          </a:prstGeom>
          <a:noFill/>
          <a:ln>
            <a:noFill/>
          </a:ln>
        </p:spPr>
      </p:pic>
      <p:sp>
        <p:nvSpPr>
          <p:cNvPr id="4" name="CaixaDeTexto 3">
            <a:extLst>
              <a:ext uri="{FF2B5EF4-FFF2-40B4-BE49-F238E27FC236}">
                <a16:creationId xmlns:a16="http://schemas.microsoft.com/office/drawing/2014/main" id="{FEA00A11-629F-8753-FE61-45AAE0936051}"/>
              </a:ext>
            </a:extLst>
          </p:cNvPr>
          <p:cNvSpPr txBox="1"/>
          <p:nvPr/>
        </p:nvSpPr>
        <p:spPr>
          <a:xfrm>
            <a:off x="2432173" y="406605"/>
            <a:ext cx="4363695" cy="253916"/>
          </a:xfrm>
          <a:prstGeom prst="rect">
            <a:avLst/>
          </a:prstGeom>
          <a:noFill/>
        </p:spPr>
        <p:txBody>
          <a:bodyPr wrap="none" rtlCol="0">
            <a:spAutoFit/>
          </a:bodyPr>
          <a:lstStyle/>
          <a:p>
            <a:r>
              <a:rPr lang="pt-BR" sz="1050" dirty="0"/>
              <a:t>Justificativa, Objetivos e Elegibilidade – Fundamentos Éticos e Legais</a:t>
            </a:r>
          </a:p>
        </p:txBody>
      </p:sp>
      <p:sp>
        <p:nvSpPr>
          <p:cNvPr id="7" name="CaixaDeTexto 6">
            <a:extLst>
              <a:ext uri="{FF2B5EF4-FFF2-40B4-BE49-F238E27FC236}">
                <a16:creationId xmlns:a16="http://schemas.microsoft.com/office/drawing/2014/main" id="{B1CB0FB3-59D5-A4DE-169F-E079191AC9D1}"/>
              </a:ext>
            </a:extLst>
          </p:cNvPr>
          <p:cNvSpPr txBox="1"/>
          <p:nvPr/>
        </p:nvSpPr>
        <p:spPr>
          <a:xfrm>
            <a:off x="3666539" y="969804"/>
            <a:ext cx="1518364" cy="369332"/>
          </a:xfrm>
          <a:prstGeom prst="rect">
            <a:avLst/>
          </a:prstGeom>
          <a:noFill/>
        </p:spPr>
        <p:txBody>
          <a:bodyPr wrap="none" rtlCol="0">
            <a:spAutoFit/>
          </a:bodyPr>
          <a:lstStyle/>
          <a:p>
            <a:r>
              <a:rPr lang="pt-BR" sz="1800" b="1" dirty="0"/>
              <a:t>Justificativa</a:t>
            </a:r>
            <a:endParaRPr lang="pt-BR" sz="1050" b="1" dirty="0"/>
          </a:p>
        </p:txBody>
      </p:sp>
      <p:sp>
        <p:nvSpPr>
          <p:cNvPr id="9" name="CaixaDeTexto 8">
            <a:extLst>
              <a:ext uri="{FF2B5EF4-FFF2-40B4-BE49-F238E27FC236}">
                <a16:creationId xmlns:a16="http://schemas.microsoft.com/office/drawing/2014/main" id="{5BE77A42-DB67-F72C-744E-31FC55D91258}"/>
              </a:ext>
            </a:extLst>
          </p:cNvPr>
          <p:cNvSpPr txBox="1"/>
          <p:nvPr/>
        </p:nvSpPr>
        <p:spPr>
          <a:xfrm>
            <a:off x="1545021" y="1472958"/>
            <a:ext cx="6053959" cy="1708160"/>
          </a:xfrm>
          <a:prstGeom prst="rect">
            <a:avLst/>
          </a:prstGeom>
          <a:noFill/>
        </p:spPr>
        <p:txBody>
          <a:bodyPr wrap="square">
            <a:spAutoFit/>
          </a:bodyPr>
          <a:lstStyle/>
          <a:p>
            <a:pPr algn="just"/>
            <a:r>
              <a:rPr lang="pt-BR" sz="1050" b="1" dirty="0"/>
              <a:t>A justificativa é essencial: </a:t>
            </a:r>
          </a:p>
          <a:p>
            <a:pPr algn="just"/>
            <a:r>
              <a:rPr lang="pt-BR" sz="1050" dirty="0"/>
              <a:t>Ela explica o "porquê" do edital, ligando-o a diagnósticos locais (ex.: mapeamento de equipamentos culturais via SNC) e objetivos nacionais (PNAB). </a:t>
            </a:r>
          </a:p>
          <a:p>
            <a:pPr algn="just"/>
            <a:endParaRPr lang="pt-BR" sz="1050" dirty="0"/>
          </a:p>
          <a:p>
            <a:pPr algn="just"/>
            <a:r>
              <a:rPr lang="pt-BR" sz="1050" b="1" dirty="0"/>
              <a:t>Exemplo: </a:t>
            </a:r>
          </a:p>
          <a:p>
            <a:pPr algn="just"/>
            <a:r>
              <a:rPr lang="pt-BR" sz="1050" dirty="0"/>
              <a:t>"Diante da baixa oferta de formação artística em periferias (dados do IBGE 2023), este edital visa fomentar 20 projetos para equidade cultural, alinhado ao art. 215 CF/88." </a:t>
            </a:r>
          </a:p>
          <a:p>
            <a:pPr algn="just"/>
            <a:endParaRPr lang="pt-BR" sz="1050" dirty="0"/>
          </a:p>
          <a:p>
            <a:pPr algn="just"/>
            <a:r>
              <a:rPr lang="pt-BR" sz="1050" dirty="0"/>
              <a:t>Sem isso, o edital é visto como "capricho gerencial", sujeitando-se a questionamentos do MP ou TCE.</a:t>
            </a:r>
          </a:p>
        </p:txBody>
      </p:sp>
    </p:spTree>
    <p:extLst>
      <p:ext uri="{BB962C8B-B14F-4D97-AF65-F5344CB8AC3E}">
        <p14:creationId xmlns:p14="http://schemas.microsoft.com/office/powerpoint/2010/main" val="3705540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1;p14">
            <a:extLst>
              <a:ext uri="{FF2B5EF4-FFF2-40B4-BE49-F238E27FC236}">
                <a16:creationId xmlns:a16="http://schemas.microsoft.com/office/drawing/2014/main" id="{75FCB566-5832-7F35-F545-EEE0E8ACBAC6}"/>
              </a:ext>
            </a:extLst>
          </p:cNvPr>
          <p:cNvPicPr preferRelativeResize="0"/>
          <p:nvPr/>
        </p:nvPicPr>
        <p:blipFill>
          <a:blip r:embed="rId2">
            <a:alphaModFix/>
          </a:blip>
          <a:stretch>
            <a:fillRect/>
          </a:stretch>
        </p:blipFill>
        <p:spPr>
          <a:xfrm>
            <a:off x="0" y="0"/>
            <a:ext cx="9143990" cy="5143500"/>
          </a:xfrm>
          <a:prstGeom prst="rect">
            <a:avLst/>
          </a:prstGeom>
          <a:noFill/>
          <a:ln>
            <a:noFill/>
          </a:ln>
        </p:spPr>
      </p:pic>
      <p:sp>
        <p:nvSpPr>
          <p:cNvPr id="4" name="CaixaDeTexto 3">
            <a:extLst>
              <a:ext uri="{FF2B5EF4-FFF2-40B4-BE49-F238E27FC236}">
                <a16:creationId xmlns:a16="http://schemas.microsoft.com/office/drawing/2014/main" id="{FEA00A11-629F-8753-FE61-45AAE0936051}"/>
              </a:ext>
            </a:extLst>
          </p:cNvPr>
          <p:cNvSpPr txBox="1"/>
          <p:nvPr/>
        </p:nvSpPr>
        <p:spPr>
          <a:xfrm>
            <a:off x="2432173" y="406605"/>
            <a:ext cx="4363695" cy="253916"/>
          </a:xfrm>
          <a:prstGeom prst="rect">
            <a:avLst/>
          </a:prstGeom>
          <a:noFill/>
        </p:spPr>
        <p:txBody>
          <a:bodyPr wrap="none" rtlCol="0">
            <a:spAutoFit/>
          </a:bodyPr>
          <a:lstStyle/>
          <a:p>
            <a:r>
              <a:rPr lang="pt-BR" sz="1050" dirty="0"/>
              <a:t>Justificativa, Objetivos e Elegibilidade – Fundamentos Éticos e Legais</a:t>
            </a:r>
          </a:p>
        </p:txBody>
      </p:sp>
      <p:sp>
        <p:nvSpPr>
          <p:cNvPr id="7" name="CaixaDeTexto 6">
            <a:extLst>
              <a:ext uri="{FF2B5EF4-FFF2-40B4-BE49-F238E27FC236}">
                <a16:creationId xmlns:a16="http://schemas.microsoft.com/office/drawing/2014/main" id="{B1CB0FB3-59D5-A4DE-169F-E079191AC9D1}"/>
              </a:ext>
            </a:extLst>
          </p:cNvPr>
          <p:cNvSpPr txBox="1"/>
          <p:nvPr/>
        </p:nvSpPr>
        <p:spPr>
          <a:xfrm>
            <a:off x="3836353" y="1325725"/>
            <a:ext cx="1236236" cy="369332"/>
          </a:xfrm>
          <a:prstGeom prst="rect">
            <a:avLst/>
          </a:prstGeom>
          <a:noFill/>
        </p:spPr>
        <p:txBody>
          <a:bodyPr wrap="none" rtlCol="0">
            <a:spAutoFit/>
          </a:bodyPr>
          <a:lstStyle/>
          <a:p>
            <a:r>
              <a:rPr lang="pt-BR" sz="1800" b="1" dirty="0"/>
              <a:t>Objetivos</a:t>
            </a:r>
            <a:endParaRPr lang="pt-BR" sz="1050" b="1" dirty="0"/>
          </a:p>
        </p:txBody>
      </p:sp>
      <p:sp>
        <p:nvSpPr>
          <p:cNvPr id="9" name="CaixaDeTexto 8">
            <a:extLst>
              <a:ext uri="{FF2B5EF4-FFF2-40B4-BE49-F238E27FC236}">
                <a16:creationId xmlns:a16="http://schemas.microsoft.com/office/drawing/2014/main" id="{5BE77A42-DB67-F72C-744E-31FC55D91258}"/>
              </a:ext>
            </a:extLst>
          </p:cNvPr>
          <p:cNvSpPr txBox="1"/>
          <p:nvPr/>
        </p:nvSpPr>
        <p:spPr>
          <a:xfrm>
            <a:off x="1545015" y="1961257"/>
            <a:ext cx="6053959" cy="1869743"/>
          </a:xfrm>
          <a:prstGeom prst="rect">
            <a:avLst/>
          </a:prstGeom>
          <a:noFill/>
        </p:spPr>
        <p:txBody>
          <a:bodyPr wrap="square">
            <a:spAutoFit/>
          </a:bodyPr>
          <a:lstStyle/>
          <a:p>
            <a:r>
              <a:rPr lang="pt-BR" sz="1050" dirty="0"/>
              <a:t>O Objetivo Devem ser Diretos, específicos e mensuráveis</a:t>
            </a:r>
          </a:p>
          <a:p>
            <a:endParaRPr lang="pt-BR" sz="1050" dirty="0"/>
          </a:p>
          <a:p>
            <a:r>
              <a:rPr lang="pt-BR" sz="1050" b="1" dirty="0"/>
              <a:t>Exemplos:</a:t>
            </a:r>
          </a:p>
          <a:p>
            <a:endParaRPr lang="pt-BR" sz="1050" dirty="0"/>
          </a:p>
          <a:p>
            <a:r>
              <a:rPr lang="pt-BR" sz="1050" dirty="0"/>
              <a:t>“Apoiar 15 iniciativas de dança indígena com </a:t>
            </a:r>
            <a:r>
              <a:rPr lang="pt-BR" sz="1050" dirty="0" err="1"/>
              <a:t>R</a:t>
            </a:r>
            <a:r>
              <a:rPr lang="pt-BR" sz="1050" dirty="0"/>
              <a:t>$ 200 mil por projeto.”</a:t>
            </a:r>
          </a:p>
          <a:p>
            <a:endParaRPr lang="pt-BR" sz="1050" dirty="0"/>
          </a:p>
          <a:p>
            <a:r>
              <a:rPr lang="pt-BR" sz="1050" dirty="0"/>
              <a:t>“Apoiar 20 projetos de artes cênicas com R$100 mil por projeto.” </a:t>
            </a:r>
          </a:p>
          <a:p>
            <a:endParaRPr lang="pt-BR" sz="1050" dirty="0"/>
          </a:p>
          <a:p>
            <a:endParaRPr lang="pt-BR" sz="1050" dirty="0"/>
          </a:p>
          <a:p>
            <a:endParaRPr lang="pt-BR" sz="1050" dirty="0"/>
          </a:p>
          <a:p>
            <a:endParaRPr lang="pt-BR" sz="1050" dirty="0"/>
          </a:p>
        </p:txBody>
      </p:sp>
    </p:spTree>
    <p:extLst>
      <p:ext uri="{BB962C8B-B14F-4D97-AF65-F5344CB8AC3E}">
        <p14:creationId xmlns:p14="http://schemas.microsoft.com/office/powerpoint/2010/main" val="41952056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1;p14">
            <a:extLst>
              <a:ext uri="{FF2B5EF4-FFF2-40B4-BE49-F238E27FC236}">
                <a16:creationId xmlns:a16="http://schemas.microsoft.com/office/drawing/2014/main" id="{DBB69C49-DE5A-0FBA-E7A1-E03F6807DBB4}"/>
              </a:ext>
            </a:extLst>
          </p:cNvPr>
          <p:cNvPicPr preferRelativeResize="0"/>
          <p:nvPr/>
        </p:nvPicPr>
        <p:blipFill>
          <a:blip r:embed="rId2"/>
          <a:stretch>
            <a:fillRect/>
          </a:stretch>
        </p:blipFill>
        <p:spPr>
          <a:xfrm>
            <a:off x="0" y="0"/>
            <a:ext cx="9143990" cy="5143500"/>
          </a:xfrm>
          <a:prstGeom prst="rect">
            <a:avLst/>
          </a:prstGeom>
        </p:spPr>
      </p:pic>
      <p:sp>
        <p:nvSpPr>
          <p:cNvPr id="4" name="CaixaDeTexto 3">
            <a:extLst>
              <a:ext uri="{FF2B5EF4-FFF2-40B4-BE49-F238E27FC236}">
                <a16:creationId xmlns:a16="http://schemas.microsoft.com/office/drawing/2014/main" id="{FEA00A11-629F-8753-FE61-45AAE0936051}"/>
              </a:ext>
            </a:extLst>
          </p:cNvPr>
          <p:cNvSpPr txBox="1"/>
          <p:nvPr/>
        </p:nvSpPr>
        <p:spPr>
          <a:xfrm>
            <a:off x="2432173" y="406605"/>
            <a:ext cx="4363695" cy="253916"/>
          </a:xfrm>
          <a:prstGeom prst="rect">
            <a:avLst/>
          </a:prstGeom>
          <a:noFill/>
        </p:spPr>
        <p:txBody>
          <a:bodyPr wrap="none" rtlCol="0">
            <a:spAutoFit/>
          </a:bodyPr>
          <a:lstStyle/>
          <a:p>
            <a:r>
              <a:rPr lang="pt-BR" sz="1050" dirty="0"/>
              <a:t>Justificativa, Objetivos e Elegibilidade – Fundamentos Éticos e Legais</a:t>
            </a:r>
          </a:p>
        </p:txBody>
      </p:sp>
      <p:sp>
        <p:nvSpPr>
          <p:cNvPr id="7" name="CaixaDeTexto 6">
            <a:extLst>
              <a:ext uri="{FF2B5EF4-FFF2-40B4-BE49-F238E27FC236}">
                <a16:creationId xmlns:a16="http://schemas.microsoft.com/office/drawing/2014/main" id="{B1CB0FB3-59D5-A4DE-169F-E079191AC9D1}"/>
              </a:ext>
            </a:extLst>
          </p:cNvPr>
          <p:cNvSpPr txBox="1"/>
          <p:nvPr/>
        </p:nvSpPr>
        <p:spPr>
          <a:xfrm>
            <a:off x="3583857" y="911638"/>
            <a:ext cx="1608133" cy="369332"/>
          </a:xfrm>
          <a:prstGeom prst="rect">
            <a:avLst/>
          </a:prstGeom>
          <a:noFill/>
        </p:spPr>
        <p:txBody>
          <a:bodyPr wrap="none" rtlCol="0">
            <a:spAutoFit/>
          </a:bodyPr>
          <a:lstStyle/>
          <a:p>
            <a:r>
              <a:rPr lang="pt-BR" sz="1800" b="1" dirty="0"/>
              <a:t>Elegibilidade</a:t>
            </a:r>
            <a:endParaRPr lang="pt-BR" sz="1050" b="1" dirty="0"/>
          </a:p>
        </p:txBody>
      </p:sp>
      <p:sp>
        <p:nvSpPr>
          <p:cNvPr id="9" name="CaixaDeTexto 8">
            <a:extLst>
              <a:ext uri="{FF2B5EF4-FFF2-40B4-BE49-F238E27FC236}">
                <a16:creationId xmlns:a16="http://schemas.microsoft.com/office/drawing/2014/main" id="{5BE77A42-DB67-F72C-744E-31FC55D91258}"/>
              </a:ext>
            </a:extLst>
          </p:cNvPr>
          <p:cNvSpPr txBox="1"/>
          <p:nvPr/>
        </p:nvSpPr>
        <p:spPr>
          <a:xfrm>
            <a:off x="1481958" y="1343659"/>
            <a:ext cx="6053959" cy="2516073"/>
          </a:xfrm>
          <a:prstGeom prst="rect">
            <a:avLst/>
          </a:prstGeom>
          <a:noFill/>
        </p:spPr>
        <p:txBody>
          <a:bodyPr wrap="square">
            <a:spAutoFit/>
          </a:bodyPr>
          <a:lstStyle/>
          <a:p>
            <a:r>
              <a:rPr lang="pt-BR" sz="1050" b="1" dirty="0"/>
              <a:t>Quem Pode e Não Pode Participar:</a:t>
            </a:r>
          </a:p>
          <a:p>
            <a:endParaRPr lang="pt-BR" sz="1050" dirty="0"/>
          </a:p>
          <a:p>
            <a:pPr algn="just">
              <a:buFont typeface="Arial" panose="020B0604020202020204" pitchFamily="34" charset="0"/>
              <a:buChar char="•"/>
            </a:pPr>
            <a:r>
              <a:rPr lang="pt-BR" sz="1050" b="1" dirty="0"/>
              <a:t>Pode:</a:t>
            </a:r>
            <a:r>
              <a:rPr lang="pt-BR" sz="1050" dirty="0"/>
              <a:t> Pessoas físicas (maiores de 18 anos, autônomos culturais), jurídicas sem fins lucrativos (</a:t>
            </a:r>
            <a:r>
              <a:rPr lang="pt-BR" sz="1050" dirty="0" err="1"/>
              <a:t>OSCs</a:t>
            </a:r>
            <a:r>
              <a:rPr lang="pt-BR" sz="1050" dirty="0"/>
              <a:t>), coletivos informais (com CPF do representante). Priorize agentes locais (residência municipal há 6 meses) e cotistas (ver Módulo 5).</a:t>
            </a:r>
          </a:p>
          <a:p>
            <a:pPr algn="just">
              <a:buFont typeface="Arial" panose="020B0604020202020204" pitchFamily="34" charset="0"/>
              <a:buChar char="•"/>
            </a:pPr>
            <a:endParaRPr lang="pt-BR" sz="1050" dirty="0"/>
          </a:p>
          <a:p>
            <a:pPr algn="just">
              <a:buFont typeface="Arial" panose="020B0604020202020204" pitchFamily="34" charset="0"/>
              <a:buChar char="•"/>
            </a:pPr>
            <a:r>
              <a:rPr lang="pt-BR" sz="1050" b="1" dirty="0"/>
              <a:t>Não pode:</a:t>
            </a:r>
            <a:r>
              <a:rPr lang="pt-BR" sz="1050" dirty="0"/>
              <a:t> Servidores públicos municipais (conflito de interesses, Lei 8.429/1992 Improbidade), empresas com débitos fiscais ou condenações por racismo cultural (Decreto 10.825/2021). </a:t>
            </a:r>
          </a:p>
          <a:p>
            <a:pPr>
              <a:buFont typeface="Arial" panose="020B0604020202020204" pitchFamily="34" charset="0"/>
              <a:buChar char="•"/>
            </a:pPr>
            <a:endParaRPr lang="pt-BR" sz="1050" dirty="0"/>
          </a:p>
          <a:p>
            <a:pPr algn="just">
              <a:buFont typeface="Arial" panose="020B0604020202020204" pitchFamily="34" charset="0"/>
              <a:buChar char="•"/>
            </a:pPr>
            <a:r>
              <a:rPr lang="pt-BR" sz="1050" b="1" dirty="0"/>
              <a:t>Restrições indevidas: </a:t>
            </a:r>
            <a:r>
              <a:rPr lang="pt-BR" sz="1050" dirty="0"/>
              <a:t>Exigir diploma em artes, pode enquadrar violação a isonomia (art. 5º, CF/88).</a:t>
            </a:r>
          </a:p>
          <a:p>
            <a:endParaRPr lang="pt-BR" sz="1050" dirty="0"/>
          </a:p>
          <a:p>
            <a:endParaRPr lang="pt-BR" sz="1050" dirty="0"/>
          </a:p>
          <a:p>
            <a:endParaRPr lang="pt-BR" sz="1050" dirty="0"/>
          </a:p>
          <a:p>
            <a:endParaRPr lang="pt-BR" sz="1050" dirty="0"/>
          </a:p>
        </p:txBody>
      </p:sp>
    </p:spTree>
    <p:extLst>
      <p:ext uri="{BB962C8B-B14F-4D97-AF65-F5344CB8AC3E}">
        <p14:creationId xmlns:p14="http://schemas.microsoft.com/office/powerpoint/2010/main" val="3209414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1;p14">
            <a:extLst>
              <a:ext uri="{FF2B5EF4-FFF2-40B4-BE49-F238E27FC236}">
                <a16:creationId xmlns:a16="http://schemas.microsoft.com/office/drawing/2014/main" id="{31AF42D7-B8CE-BB1C-DD62-41E266BA58B3}"/>
              </a:ext>
            </a:extLst>
          </p:cNvPr>
          <p:cNvPicPr preferRelativeResize="0"/>
          <p:nvPr/>
        </p:nvPicPr>
        <p:blipFill>
          <a:blip r:embed="rId2">
            <a:alphaModFix/>
          </a:blip>
          <a:stretch>
            <a:fillRect/>
          </a:stretch>
        </p:blipFill>
        <p:spPr>
          <a:xfrm>
            <a:off x="0" y="0"/>
            <a:ext cx="9143990" cy="5143500"/>
          </a:xfrm>
          <a:prstGeom prst="rect">
            <a:avLst/>
          </a:prstGeom>
          <a:noFill/>
          <a:ln>
            <a:noFill/>
          </a:ln>
        </p:spPr>
      </p:pic>
      <p:sp>
        <p:nvSpPr>
          <p:cNvPr id="4" name="CaixaDeTexto 3">
            <a:extLst>
              <a:ext uri="{FF2B5EF4-FFF2-40B4-BE49-F238E27FC236}">
                <a16:creationId xmlns:a16="http://schemas.microsoft.com/office/drawing/2014/main" id="{FEA00A11-629F-8753-FE61-45AAE0936051}"/>
              </a:ext>
            </a:extLst>
          </p:cNvPr>
          <p:cNvSpPr txBox="1"/>
          <p:nvPr/>
        </p:nvSpPr>
        <p:spPr>
          <a:xfrm>
            <a:off x="2432173" y="406605"/>
            <a:ext cx="4363695" cy="253916"/>
          </a:xfrm>
          <a:prstGeom prst="rect">
            <a:avLst/>
          </a:prstGeom>
          <a:noFill/>
        </p:spPr>
        <p:txBody>
          <a:bodyPr wrap="none" rtlCol="0">
            <a:spAutoFit/>
          </a:bodyPr>
          <a:lstStyle/>
          <a:p>
            <a:r>
              <a:rPr lang="pt-BR" sz="1050" dirty="0"/>
              <a:t>Justificativa, Objetivos e Elegibilidade – Fundamentos Éticos e Legais</a:t>
            </a:r>
          </a:p>
        </p:txBody>
      </p:sp>
      <p:graphicFrame>
        <p:nvGraphicFramePr>
          <p:cNvPr id="3" name="Tabela 2">
            <a:extLst>
              <a:ext uri="{FF2B5EF4-FFF2-40B4-BE49-F238E27FC236}">
                <a16:creationId xmlns:a16="http://schemas.microsoft.com/office/drawing/2014/main" id="{F596448E-CA42-90A7-900A-5AB4D3B0219A}"/>
              </a:ext>
            </a:extLst>
          </p:cNvPr>
          <p:cNvGraphicFramePr>
            <a:graphicFrameLocks noGrp="1"/>
          </p:cNvGraphicFramePr>
          <p:nvPr/>
        </p:nvGraphicFramePr>
        <p:xfrm>
          <a:off x="1614488" y="1439786"/>
          <a:ext cx="5915025" cy="2651760"/>
        </p:xfrm>
        <a:graphic>
          <a:graphicData uri="http://schemas.openxmlformats.org/drawingml/2006/table">
            <a:tbl>
              <a:tblPr/>
              <a:tblGrid>
                <a:gridCol w="1971675">
                  <a:extLst>
                    <a:ext uri="{9D8B030D-6E8A-4147-A177-3AD203B41FA5}">
                      <a16:colId xmlns:a16="http://schemas.microsoft.com/office/drawing/2014/main" val="1443228799"/>
                    </a:ext>
                  </a:extLst>
                </a:gridCol>
                <a:gridCol w="1971675">
                  <a:extLst>
                    <a:ext uri="{9D8B030D-6E8A-4147-A177-3AD203B41FA5}">
                      <a16:colId xmlns:a16="http://schemas.microsoft.com/office/drawing/2014/main" val="1196366918"/>
                    </a:ext>
                  </a:extLst>
                </a:gridCol>
                <a:gridCol w="1971675">
                  <a:extLst>
                    <a:ext uri="{9D8B030D-6E8A-4147-A177-3AD203B41FA5}">
                      <a16:colId xmlns:a16="http://schemas.microsoft.com/office/drawing/2014/main" val="1452601402"/>
                    </a:ext>
                  </a:extLst>
                </a:gridCol>
              </a:tblGrid>
              <a:tr h="251460">
                <a:tc>
                  <a:txBody>
                    <a:bodyPr/>
                    <a:lstStyle/>
                    <a:p>
                      <a:r>
                        <a:rPr lang="pt-BR" sz="1200" b="1" dirty="0"/>
                        <a:t>Tipo</a:t>
                      </a:r>
                    </a:p>
                  </a:txBody>
                  <a:tcPr marL="68580" marR="68580" marT="34290" marB="34290" anchor="ctr">
                    <a:lnL>
                      <a:noFill/>
                    </a:lnL>
                    <a:lnR>
                      <a:noFill/>
                    </a:lnR>
                    <a:lnT>
                      <a:noFill/>
                    </a:lnT>
                    <a:lnB>
                      <a:noFill/>
                    </a:lnB>
                  </a:tcPr>
                </a:tc>
                <a:tc>
                  <a:txBody>
                    <a:bodyPr/>
                    <a:lstStyle/>
                    <a:p>
                      <a:r>
                        <a:rPr lang="pt-BR" sz="1200" b="1" dirty="0"/>
                        <a:t>Permitidas (Exemplos)</a:t>
                      </a:r>
                    </a:p>
                  </a:txBody>
                  <a:tcPr marL="68580" marR="68580" marT="34290" marB="34290" anchor="ctr">
                    <a:lnL>
                      <a:noFill/>
                    </a:lnL>
                    <a:lnR>
                      <a:noFill/>
                    </a:lnR>
                    <a:lnT>
                      <a:noFill/>
                    </a:lnT>
                    <a:lnB>
                      <a:noFill/>
                    </a:lnB>
                  </a:tcPr>
                </a:tc>
                <a:tc>
                  <a:txBody>
                    <a:bodyPr/>
                    <a:lstStyle/>
                    <a:p>
                      <a:r>
                        <a:rPr lang="pt-BR" sz="1200" b="1" dirty="0"/>
                        <a:t>Proibidas (Razão)</a:t>
                      </a:r>
                    </a:p>
                  </a:txBody>
                  <a:tcPr marL="68580" marR="68580" marT="34290" marB="34290" anchor="ctr">
                    <a:lnL>
                      <a:noFill/>
                    </a:lnL>
                    <a:lnR>
                      <a:noFill/>
                    </a:lnR>
                    <a:lnT>
                      <a:noFill/>
                    </a:lnT>
                    <a:lnB>
                      <a:noFill/>
                    </a:lnB>
                  </a:tcPr>
                </a:tc>
                <a:extLst>
                  <a:ext uri="{0D108BD9-81ED-4DB2-BD59-A6C34878D82A}">
                    <a16:rowId xmlns:a16="http://schemas.microsoft.com/office/drawing/2014/main" val="385042162"/>
                  </a:ext>
                </a:extLst>
              </a:tr>
              <a:tr h="982980">
                <a:tc>
                  <a:txBody>
                    <a:bodyPr/>
                    <a:lstStyle/>
                    <a:p>
                      <a:r>
                        <a:rPr lang="pt-BR" sz="1200" b="1" dirty="0"/>
                        <a:t>Técnicas</a:t>
                      </a:r>
                      <a:endParaRPr lang="pt-BR" sz="1200" dirty="0"/>
                    </a:p>
                  </a:txBody>
                  <a:tcPr marL="68580" marR="68580" marT="34290" marB="34290" anchor="ctr">
                    <a:lnL>
                      <a:noFill/>
                    </a:lnL>
                    <a:lnR>
                      <a:noFill/>
                    </a:lnR>
                    <a:lnT>
                      <a:noFill/>
                    </a:lnT>
                    <a:lnB>
                      <a:noFill/>
                    </a:lnB>
                  </a:tcPr>
                </a:tc>
                <a:tc>
                  <a:txBody>
                    <a:bodyPr/>
                    <a:lstStyle/>
                    <a:p>
                      <a:r>
                        <a:rPr lang="pt-BR" sz="1200" dirty="0"/>
                        <a:t>Exigir plano de trabalho viável e orçamento detalhado (alinhado a IN MinC 2/2023).</a:t>
                      </a:r>
                    </a:p>
                  </a:txBody>
                  <a:tcPr marL="68580" marR="68580" marT="34290" marB="34290" anchor="ctr">
                    <a:lnL>
                      <a:noFill/>
                    </a:lnL>
                    <a:lnR>
                      <a:noFill/>
                    </a:lnR>
                    <a:lnT>
                      <a:noFill/>
                    </a:lnT>
                    <a:lnB>
                      <a:noFill/>
                    </a:lnB>
                  </a:tcPr>
                </a:tc>
                <a:tc>
                  <a:txBody>
                    <a:bodyPr/>
                    <a:lstStyle/>
                    <a:p>
                      <a:r>
                        <a:rPr lang="pt-BR" sz="1200"/>
                        <a:t>Barrar projetos sem sede fixa (exclui nômades culturais, violando diversidade – TCE-PR, 2022).</a:t>
                      </a:r>
                    </a:p>
                  </a:txBody>
                  <a:tcPr marL="68580" marR="68580" marT="34290" marB="34290" anchor="ctr">
                    <a:lnL>
                      <a:noFill/>
                    </a:lnL>
                    <a:lnR>
                      <a:noFill/>
                    </a:lnR>
                    <a:lnT>
                      <a:noFill/>
                    </a:lnT>
                    <a:lnB>
                      <a:noFill/>
                    </a:lnB>
                  </a:tcPr>
                </a:tc>
                <a:extLst>
                  <a:ext uri="{0D108BD9-81ED-4DB2-BD59-A6C34878D82A}">
                    <a16:rowId xmlns:a16="http://schemas.microsoft.com/office/drawing/2014/main" val="3148596269"/>
                  </a:ext>
                </a:extLst>
              </a:tr>
              <a:tr h="617220">
                <a:tc>
                  <a:txBody>
                    <a:bodyPr/>
                    <a:lstStyle/>
                    <a:p>
                      <a:r>
                        <a:rPr lang="pt-BR" sz="1200" b="1"/>
                        <a:t>Financeiras</a:t>
                      </a:r>
                      <a:endParaRPr lang="pt-BR" sz="1200"/>
                    </a:p>
                  </a:txBody>
                  <a:tcPr marL="68580" marR="68580" marT="34290" marB="34290" anchor="ctr">
                    <a:lnL>
                      <a:noFill/>
                    </a:lnL>
                    <a:lnR>
                      <a:noFill/>
                    </a:lnR>
                    <a:lnT>
                      <a:noFill/>
                    </a:lnT>
                    <a:lnB>
                      <a:noFill/>
                    </a:lnB>
                  </a:tcPr>
                </a:tc>
                <a:tc>
                  <a:txBody>
                    <a:bodyPr/>
                    <a:lstStyle/>
                    <a:p>
                      <a:r>
                        <a:rPr lang="pt-BR" sz="1200"/>
                        <a:t>Limite de R$ 50 mil por proponente (proporcionalidade).</a:t>
                      </a:r>
                    </a:p>
                  </a:txBody>
                  <a:tcPr marL="68580" marR="68580" marT="34290" marB="34290" anchor="ctr">
                    <a:lnL>
                      <a:noFill/>
                    </a:lnL>
                    <a:lnR>
                      <a:noFill/>
                    </a:lnR>
                    <a:lnT>
                      <a:noFill/>
                    </a:lnT>
                    <a:lnB>
                      <a:noFill/>
                    </a:lnB>
                  </a:tcPr>
                </a:tc>
                <a:tc>
                  <a:txBody>
                    <a:bodyPr/>
                    <a:lstStyle/>
                    <a:p>
                      <a:r>
                        <a:rPr lang="pt-BR" sz="1200" dirty="0"/>
                        <a:t>Exigir contrapartida financeira (desestimula vulneráveis, contra PNAB).</a:t>
                      </a:r>
                    </a:p>
                  </a:txBody>
                  <a:tcPr marL="68580" marR="68580" marT="34290" marB="34290" anchor="ctr">
                    <a:lnL>
                      <a:noFill/>
                    </a:lnL>
                    <a:lnR>
                      <a:noFill/>
                    </a:lnR>
                    <a:lnT>
                      <a:noFill/>
                    </a:lnT>
                    <a:lnB>
                      <a:noFill/>
                    </a:lnB>
                  </a:tcPr>
                </a:tc>
                <a:extLst>
                  <a:ext uri="{0D108BD9-81ED-4DB2-BD59-A6C34878D82A}">
                    <a16:rowId xmlns:a16="http://schemas.microsoft.com/office/drawing/2014/main" val="2156441516"/>
                  </a:ext>
                </a:extLst>
              </a:tr>
              <a:tr h="800100">
                <a:tc>
                  <a:txBody>
                    <a:bodyPr/>
                    <a:lstStyle/>
                    <a:p>
                      <a:r>
                        <a:rPr lang="pt-BR" sz="1200" b="1"/>
                        <a:t>Inclusivas</a:t>
                      </a:r>
                      <a:endParaRPr lang="pt-BR" sz="1200"/>
                    </a:p>
                  </a:txBody>
                  <a:tcPr marL="68580" marR="68580" marT="34290" marB="34290" anchor="ctr">
                    <a:lnL>
                      <a:noFill/>
                    </a:lnL>
                    <a:lnR>
                      <a:noFill/>
                    </a:lnR>
                    <a:lnT>
                      <a:noFill/>
                    </a:lnT>
                    <a:lnB>
                      <a:noFill/>
                    </a:lnB>
                  </a:tcPr>
                </a:tc>
                <a:tc>
                  <a:txBody>
                    <a:bodyPr/>
                    <a:lstStyle/>
                    <a:p>
                      <a:r>
                        <a:rPr lang="pt-BR" sz="1200"/>
                        <a:t>Cotas para negros/indígenas (obrigatórias, IN 10/2023).</a:t>
                      </a:r>
                    </a:p>
                  </a:txBody>
                  <a:tcPr marL="68580" marR="68580" marT="34290" marB="34290" anchor="ctr">
                    <a:lnL>
                      <a:noFill/>
                    </a:lnL>
                    <a:lnR>
                      <a:noFill/>
                    </a:lnR>
                    <a:lnT>
                      <a:noFill/>
                    </a:lnT>
                    <a:lnB>
                      <a:noFill/>
                    </a:lnB>
                  </a:tcPr>
                </a:tc>
                <a:tc>
                  <a:txBody>
                    <a:bodyPr/>
                    <a:lstStyle/>
                    <a:p>
                      <a:r>
                        <a:rPr lang="pt-BR" sz="1200" dirty="0"/>
                        <a:t>Priorizar "artistas consagrados" (subjetivo, gera favoritismo – TCU Acórdão 1.234/2024).</a:t>
                      </a:r>
                    </a:p>
                  </a:txBody>
                  <a:tcPr marL="68580" marR="68580" marT="34290" marB="34290" anchor="ctr">
                    <a:lnL>
                      <a:noFill/>
                    </a:lnL>
                    <a:lnR>
                      <a:noFill/>
                    </a:lnR>
                    <a:lnT>
                      <a:noFill/>
                    </a:lnT>
                    <a:lnB>
                      <a:noFill/>
                    </a:lnB>
                  </a:tcPr>
                </a:tc>
                <a:extLst>
                  <a:ext uri="{0D108BD9-81ED-4DB2-BD59-A6C34878D82A}">
                    <a16:rowId xmlns:a16="http://schemas.microsoft.com/office/drawing/2014/main" val="2105431442"/>
                  </a:ext>
                </a:extLst>
              </a:tr>
            </a:tbl>
          </a:graphicData>
        </a:graphic>
      </p:graphicFrame>
      <p:sp>
        <p:nvSpPr>
          <p:cNvPr id="6" name="CaixaDeTexto 5">
            <a:extLst>
              <a:ext uri="{FF2B5EF4-FFF2-40B4-BE49-F238E27FC236}">
                <a16:creationId xmlns:a16="http://schemas.microsoft.com/office/drawing/2014/main" id="{55D8F3CD-CF62-5C8D-B6E7-196216546B89}"/>
              </a:ext>
            </a:extLst>
          </p:cNvPr>
          <p:cNvSpPr txBox="1"/>
          <p:nvPr/>
        </p:nvSpPr>
        <p:spPr>
          <a:xfrm>
            <a:off x="3184453" y="853728"/>
            <a:ext cx="3429000" cy="553998"/>
          </a:xfrm>
          <a:prstGeom prst="rect">
            <a:avLst/>
          </a:prstGeom>
          <a:noFill/>
        </p:spPr>
        <p:txBody>
          <a:bodyPr wrap="square">
            <a:spAutoFit/>
          </a:bodyPr>
          <a:lstStyle/>
          <a:p>
            <a:r>
              <a:rPr lang="pt-BR" sz="1500" b="1" dirty="0"/>
              <a:t>Restrições Permitidas vs. Proibidas:</a:t>
            </a:r>
          </a:p>
        </p:txBody>
      </p:sp>
    </p:spTree>
    <p:extLst>
      <p:ext uri="{BB962C8B-B14F-4D97-AF65-F5344CB8AC3E}">
        <p14:creationId xmlns:p14="http://schemas.microsoft.com/office/powerpoint/2010/main" val="31903872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1;p14">
            <a:extLst>
              <a:ext uri="{FF2B5EF4-FFF2-40B4-BE49-F238E27FC236}">
                <a16:creationId xmlns:a16="http://schemas.microsoft.com/office/drawing/2014/main" id="{496A2FF0-CBC3-34DF-CD70-307D718F9846}"/>
              </a:ext>
            </a:extLst>
          </p:cNvPr>
          <p:cNvPicPr preferRelativeResize="0"/>
          <p:nvPr/>
        </p:nvPicPr>
        <p:blipFill>
          <a:blip r:embed="rId2">
            <a:alphaModFix/>
          </a:blip>
          <a:stretch>
            <a:fillRect/>
          </a:stretch>
        </p:blipFill>
        <p:spPr>
          <a:xfrm>
            <a:off x="0" y="0"/>
            <a:ext cx="9143990" cy="5143500"/>
          </a:xfrm>
          <a:prstGeom prst="rect">
            <a:avLst/>
          </a:prstGeom>
          <a:noFill/>
          <a:ln>
            <a:noFill/>
          </a:ln>
        </p:spPr>
      </p:pic>
      <p:graphicFrame>
        <p:nvGraphicFramePr>
          <p:cNvPr id="6" name="Tabela 5">
            <a:extLst>
              <a:ext uri="{FF2B5EF4-FFF2-40B4-BE49-F238E27FC236}">
                <a16:creationId xmlns:a16="http://schemas.microsoft.com/office/drawing/2014/main" id="{C710FA1C-EC84-618C-7AA5-85C5DAEA253F}"/>
              </a:ext>
            </a:extLst>
          </p:cNvPr>
          <p:cNvGraphicFramePr>
            <a:graphicFrameLocks noGrp="1"/>
          </p:cNvGraphicFramePr>
          <p:nvPr/>
        </p:nvGraphicFramePr>
        <p:xfrm>
          <a:off x="1389336" y="788277"/>
          <a:ext cx="6365328" cy="3267615"/>
        </p:xfrm>
        <a:graphic>
          <a:graphicData uri="http://schemas.openxmlformats.org/drawingml/2006/table">
            <a:tbl>
              <a:tblPr/>
              <a:tblGrid>
                <a:gridCol w="1591332">
                  <a:extLst>
                    <a:ext uri="{9D8B030D-6E8A-4147-A177-3AD203B41FA5}">
                      <a16:colId xmlns:a16="http://schemas.microsoft.com/office/drawing/2014/main" val="2837235193"/>
                    </a:ext>
                  </a:extLst>
                </a:gridCol>
                <a:gridCol w="1175516">
                  <a:extLst>
                    <a:ext uri="{9D8B030D-6E8A-4147-A177-3AD203B41FA5}">
                      <a16:colId xmlns:a16="http://schemas.microsoft.com/office/drawing/2014/main" val="3545205446"/>
                    </a:ext>
                  </a:extLst>
                </a:gridCol>
                <a:gridCol w="1206062">
                  <a:extLst>
                    <a:ext uri="{9D8B030D-6E8A-4147-A177-3AD203B41FA5}">
                      <a16:colId xmlns:a16="http://schemas.microsoft.com/office/drawing/2014/main" val="4280425689"/>
                    </a:ext>
                  </a:extLst>
                </a:gridCol>
                <a:gridCol w="2392418">
                  <a:extLst>
                    <a:ext uri="{9D8B030D-6E8A-4147-A177-3AD203B41FA5}">
                      <a16:colId xmlns:a16="http://schemas.microsoft.com/office/drawing/2014/main" val="1727593836"/>
                    </a:ext>
                  </a:extLst>
                </a:gridCol>
              </a:tblGrid>
              <a:tr h="208781">
                <a:tc>
                  <a:txBody>
                    <a:bodyPr/>
                    <a:lstStyle/>
                    <a:p>
                      <a:r>
                        <a:rPr lang="pt-BR" sz="1200" b="1"/>
                        <a:t>Etapa</a:t>
                      </a:r>
                    </a:p>
                  </a:txBody>
                  <a:tcPr marL="25901" marR="25901" marT="12950" marB="12950" anchor="ctr">
                    <a:lnL>
                      <a:noFill/>
                    </a:lnL>
                    <a:lnR>
                      <a:noFill/>
                    </a:lnR>
                    <a:lnT>
                      <a:noFill/>
                    </a:lnT>
                    <a:lnB>
                      <a:noFill/>
                    </a:lnB>
                  </a:tcPr>
                </a:tc>
                <a:tc>
                  <a:txBody>
                    <a:bodyPr/>
                    <a:lstStyle/>
                    <a:p>
                      <a:r>
                        <a:rPr lang="pt-BR" sz="1200" b="1"/>
                        <a:t>Prazo Mínimo</a:t>
                      </a:r>
                    </a:p>
                  </a:txBody>
                  <a:tcPr marL="25901" marR="25901" marT="12950" marB="12950" anchor="ctr">
                    <a:lnL>
                      <a:noFill/>
                    </a:lnL>
                    <a:lnR>
                      <a:noFill/>
                    </a:lnR>
                    <a:lnT>
                      <a:noFill/>
                    </a:lnT>
                    <a:lnB>
                      <a:noFill/>
                    </a:lnB>
                  </a:tcPr>
                </a:tc>
                <a:tc>
                  <a:txBody>
                    <a:bodyPr/>
                    <a:lstStyle/>
                    <a:p>
                      <a:r>
                        <a:rPr lang="pt-BR" sz="1200" b="1"/>
                        <a:t>Data Exemplo</a:t>
                      </a:r>
                    </a:p>
                  </a:txBody>
                  <a:tcPr marL="25901" marR="25901" marT="12950" marB="12950" anchor="ctr">
                    <a:lnL>
                      <a:noFill/>
                    </a:lnL>
                    <a:lnR>
                      <a:noFill/>
                    </a:lnR>
                    <a:lnT>
                      <a:noFill/>
                    </a:lnT>
                    <a:lnB>
                      <a:noFill/>
                    </a:lnB>
                  </a:tcPr>
                </a:tc>
                <a:tc>
                  <a:txBody>
                    <a:bodyPr/>
                    <a:lstStyle/>
                    <a:p>
                      <a:r>
                        <a:rPr lang="pt-BR" sz="1200" b="1" dirty="0"/>
                        <a:t>Observações</a:t>
                      </a:r>
                    </a:p>
                  </a:txBody>
                  <a:tcPr marL="25901" marR="25901" marT="12950" marB="12950" anchor="ctr">
                    <a:lnL>
                      <a:noFill/>
                    </a:lnL>
                    <a:lnR>
                      <a:noFill/>
                    </a:lnR>
                    <a:lnT>
                      <a:noFill/>
                    </a:lnT>
                    <a:lnB>
                      <a:noFill/>
                    </a:lnB>
                  </a:tcPr>
                </a:tc>
                <a:extLst>
                  <a:ext uri="{0D108BD9-81ED-4DB2-BD59-A6C34878D82A}">
                    <a16:rowId xmlns:a16="http://schemas.microsoft.com/office/drawing/2014/main" val="1591964852"/>
                  </a:ext>
                </a:extLst>
              </a:tr>
              <a:tr h="254411">
                <a:tc>
                  <a:txBody>
                    <a:bodyPr/>
                    <a:lstStyle/>
                    <a:p>
                      <a:r>
                        <a:rPr lang="pt-BR" sz="900" b="1"/>
                        <a:t>Publicação</a:t>
                      </a:r>
                      <a:endParaRPr lang="pt-BR" sz="900"/>
                    </a:p>
                  </a:txBody>
                  <a:tcPr marL="25901" marR="25901" marT="12950" marB="12950" anchor="ctr">
                    <a:lnL>
                      <a:noFill/>
                    </a:lnL>
                    <a:lnR>
                      <a:noFill/>
                    </a:lnR>
                    <a:lnT>
                      <a:noFill/>
                    </a:lnT>
                    <a:lnB>
                      <a:noFill/>
                    </a:lnB>
                  </a:tcPr>
                </a:tc>
                <a:tc>
                  <a:txBody>
                    <a:bodyPr/>
                    <a:lstStyle/>
                    <a:p>
                      <a:r>
                        <a:rPr lang="pt-BR" sz="900" dirty="0"/>
                        <a:t>-</a:t>
                      </a:r>
                    </a:p>
                  </a:txBody>
                  <a:tcPr marL="25901" marR="25901" marT="12950" marB="12950" anchor="ctr">
                    <a:lnL>
                      <a:noFill/>
                    </a:lnL>
                    <a:lnR>
                      <a:noFill/>
                    </a:lnR>
                    <a:lnT>
                      <a:noFill/>
                    </a:lnT>
                    <a:lnB>
                      <a:noFill/>
                    </a:lnB>
                  </a:tcPr>
                </a:tc>
                <a:tc>
                  <a:txBody>
                    <a:bodyPr/>
                    <a:lstStyle/>
                    <a:p>
                      <a:r>
                        <a:rPr lang="pt-BR" sz="900"/>
                        <a:t>01/10/2025</a:t>
                      </a:r>
                    </a:p>
                  </a:txBody>
                  <a:tcPr marL="25901" marR="25901" marT="12950" marB="12950" anchor="ctr">
                    <a:lnL>
                      <a:noFill/>
                    </a:lnL>
                    <a:lnR>
                      <a:noFill/>
                    </a:lnR>
                    <a:lnT>
                      <a:noFill/>
                    </a:lnT>
                    <a:lnB>
                      <a:noFill/>
                    </a:lnB>
                  </a:tcPr>
                </a:tc>
                <a:tc>
                  <a:txBody>
                    <a:bodyPr/>
                    <a:lstStyle/>
                    <a:p>
                      <a:r>
                        <a:rPr lang="pt-BR" sz="900" dirty="0"/>
                        <a:t>No Diário Oficial e site; justificativa anexa.</a:t>
                      </a:r>
                    </a:p>
                  </a:txBody>
                  <a:tcPr marL="25901" marR="25901" marT="12950" marB="12950" anchor="ctr">
                    <a:lnL>
                      <a:noFill/>
                    </a:lnL>
                    <a:lnR>
                      <a:noFill/>
                    </a:lnR>
                    <a:lnT>
                      <a:noFill/>
                    </a:lnT>
                    <a:lnB>
                      <a:noFill/>
                    </a:lnB>
                  </a:tcPr>
                </a:tc>
                <a:extLst>
                  <a:ext uri="{0D108BD9-81ED-4DB2-BD59-A6C34878D82A}">
                    <a16:rowId xmlns:a16="http://schemas.microsoft.com/office/drawing/2014/main" val="1748352113"/>
                  </a:ext>
                </a:extLst>
              </a:tr>
              <a:tr h="300221">
                <a:tc>
                  <a:txBody>
                    <a:bodyPr/>
                    <a:lstStyle/>
                    <a:p>
                      <a:r>
                        <a:rPr lang="pt-BR" sz="900" b="1"/>
                        <a:t>Impugnação</a:t>
                      </a:r>
                      <a:endParaRPr lang="pt-BR" sz="900"/>
                    </a:p>
                  </a:txBody>
                  <a:tcPr marL="25901" marR="25901" marT="12950" marB="12950" anchor="ctr">
                    <a:lnL>
                      <a:noFill/>
                    </a:lnL>
                    <a:lnR>
                      <a:noFill/>
                    </a:lnR>
                    <a:lnT>
                      <a:noFill/>
                    </a:lnT>
                    <a:lnB>
                      <a:noFill/>
                    </a:lnB>
                  </a:tcPr>
                </a:tc>
                <a:tc>
                  <a:txBody>
                    <a:bodyPr/>
                    <a:lstStyle/>
                    <a:p>
                      <a:r>
                        <a:rPr lang="pt-BR" sz="900"/>
                        <a:t>5 dias úteis</a:t>
                      </a:r>
                    </a:p>
                  </a:txBody>
                  <a:tcPr marL="25901" marR="25901" marT="12950" marB="12950" anchor="ctr">
                    <a:lnL>
                      <a:noFill/>
                    </a:lnL>
                    <a:lnR>
                      <a:noFill/>
                    </a:lnR>
                    <a:lnT>
                      <a:noFill/>
                    </a:lnT>
                    <a:lnB>
                      <a:noFill/>
                    </a:lnB>
                  </a:tcPr>
                </a:tc>
                <a:tc>
                  <a:txBody>
                    <a:bodyPr/>
                    <a:lstStyle/>
                    <a:p>
                      <a:r>
                        <a:rPr lang="pt-BR" sz="900"/>
                        <a:t>Até 06/10/2025</a:t>
                      </a:r>
                    </a:p>
                  </a:txBody>
                  <a:tcPr marL="25901" marR="25901" marT="12950" marB="12950" anchor="ctr">
                    <a:lnL>
                      <a:noFill/>
                    </a:lnL>
                    <a:lnR>
                      <a:noFill/>
                    </a:lnR>
                    <a:lnT>
                      <a:noFill/>
                    </a:lnT>
                    <a:lnB>
                      <a:noFill/>
                    </a:lnB>
                  </a:tcPr>
                </a:tc>
                <a:tc>
                  <a:txBody>
                    <a:bodyPr/>
                    <a:lstStyle/>
                    <a:p>
                      <a:r>
                        <a:rPr lang="pt-BR" sz="900"/>
                        <a:t>Prazo curto para correções iniciais (IN MinC 5/2023).</a:t>
                      </a:r>
                    </a:p>
                  </a:txBody>
                  <a:tcPr marL="25901" marR="25901" marT="12950" marB="12950" anchor="ctr">
                    <a:lnL>
                      <a:noFill/>
                    </a:lnL>
                    <a:lnR>
                      <a:noFill/>
                    </a:lnR>
                    <a:lnT>
                      <a:noFill/>
                    </a:lnT>
                    <a:lnB>
                      <a:noFill/>
                    </a:lnB>
                  </a:tcPr>
                </a:tc>
                <a:extLst>
                  <a:ext uri="{0D108BD9-81ED-4DB2-BD59-A6C34878D82A}">
                    <a16:rowId xmlns:a16="http://schemas.microsoft.com/office/drawing/2014/main" val="3660050629"/>
                  </a:ext>
                </a:extLst>
              </a:tr>
              <a:tr h="254411">
                <a:tc>
                  <a:txBody>
                    <a:bodyPr/>
                    <a:lstStyle/>
                    <a:p>
                      <a:r>
                        <a:rPr lang="pt-BR" sz="900" b="1"/>
                        <a:t>Inscrições</a:t>
                      </a:r>
                      <a:endParaRPr lang="pt-BR" sz="900"/>
                    </a:p>
                  </a:txBody>
                  <a:tcPr marL="25901" marR="25901" marT="12950" marB="12950" anchor="ctr">
                    <a:lnL>
                      <a:noFill/>
                    </a:lnL>
                    <a:lnR>
                      <a:noFill/>
                    </a:lnR>
                    <a:lnT>
                      <a:noFill/>
                    </a:lnT>
                    <a:lnB>
                      <a:noFill/>
                    </a:lnB>
                  </a:tcPr>
                </a:tc>
                <a:tc>
                  <a:txBody>
                    <a:bodyPr/>
                    <a:lstStyle/>
                    <a:p>
                      <a:r>
                        <a:rPr lang="pt-BR" sz="900"/>
                        <a:t>30 dias corridos</a:t>
                      </a:r>
                    </a:p>
                  </a:txBody>
                  <a:tcPr marL="25901" marR="25901" marT="12950" marB="12950" anchor="ctr">
                    <a:lnL>
                      <a:noFill/>
                    </a:lnL>
                    <a:lnR>
                      <a:noFill/>
                    </a:lnR>
                    <a:lnT>
                      <a:noFill/>
                    </a:lnT>
                    <a:lnB>
                      <a:noFill/>
                    </a:lnB>
                  </a:tcPr>
                </a:tc>
                <a:tc>
                  <a:txBody>
                    <a:bodyPr/>
                    <a:lstStyle/>
                    <a:p>
                      <a:r>
                        <a:rPr lang="pt-BR" sz="900"/>
                        <a:t>01/10 a 30/10/2025</a:t>
                      </a:r>
                    </a:p>
                  </a:txBody>
                  <a:tcPr marL="25901" marR="25901" marT="12950" marB="12950" anchor="ctr">
                    <a:lnL>
                      <a:noFill/>
                    </a:lnL>
                    <a:lnR>
                      <a:noFill/>
                    </a:lnR>
                    <a:lnT>
                      <a:noFill/>
                    </a:lnT>
                    <a:lnB>
                      <a:noFill/>
                    </a:lnB>
                  </a:tcPr>
                </a:tc>
                <a:tc>
                  <a:txBody>
                    <a:bodyPr/>
                    <a:lstStyle/>
                    <a:p>
                      <a:r>
                        <a:rPr lang="pt-BR" sz="900"/>
                        <a:t>Amplo acesso; plataforma online gratuita.</a:t>
                      </a:r>
                    </a:p>
                  </a:txBody>
                  <a:tcPr marL="25901" marR="25901" marT="12950" marB="12950" anchor="ctr">
                    <a:lnL>
                      <a:noFill/>
                    </a:lnL>
                    <a:lnR>
                      <a:noFill/>
                    </a:lnR>
                    <a:lnT>
                      <a:noFill/>
                    </a:lnT>
                    <a:lnB>
                      <a:noFill/>
                    </a:lnB>
                  </a:tcPr>
                </a:tc>
                <a:extLst>
                  <a:ext uri="{0D108BD9-81ED-4DB2-BD59-A6C34878D82A}">
                    <a16:rowId xmlns:a16="http://schemas.microsoft.com/office/drawing/2014/main" val="1887566380"/>
                  </a:ext>
                </a:extLst>
              </a:tr>
              <a:tr h="454154">
                <a:tc>
                  <a:txBody>
                    <a:bodyPr/>
                    <a:lstStyle/>
                    <a:p>
                      <a:r>
                        <a:rPr lang="pt-BR" sz="900" b="1" dirty="0"/>
                        <a:t>Análise Mérito</a:t>
                      </a:r>
                      <a:endParaRPr lang="pt-BR" sz="900" dirty="0"/>
                    </a:p>
                  </a:txBody>
                  <a:tcPr marL="25901" marR="25901" marT="12950" marB="12950" anchor="ctr">
                    <a:lnL>
                      <a:noFill/>
                    </a:lnL>
                    <a:lnR>
                      <a:noFill/>
                    </a:lnR>
                    <a:lnT>
                      <a:noFill/>
                    </a:lnT>
                    <a:lnB>
                      <a:noFill/>
                    </a:lnB>
                  </a:tcPr>
                </a:tc>
                <a:tc>
                  <a:txBody>
                    <a:bodyPr/>
                    <a:lstStyle/>
                    <a:p>
                      <a:r>
                        <a:rPr lang="pt-BR" sz="900" dirty="0"/>
                        <a:t>10 dias úteis</a:t>
                      </a:r>
                    </a:p>
                  </a:txBody>
                  <a:tcPr marL="25901" marR="25901" marT="12950" marB="12950" anchor="ctr">
                    <a:lnL>
                      <a:noFill/>
                    </a:lnL>
                    <a:lnR>
                      <a:noFill/>
                    </a:lnR>
                    <a:lnT>
                      <a:noFill/>
                    </a:lnT>
                    <a:lnB>
                      <a:noFill/>
                    </a:lnB>
                  </a:tcPr>
                </a:tc>
                <a:tc>
                  <a:txBody>
                    <a:bodyPr/>
                    <a:lstStyle/>
                    <a:p>
                      <a:r>
                        <a:rPr lang="pt-BR" sz="900" dirty="0"/>
                        <a:t>01/11 a 13/11/2025</a:t>
                      </a:r>
                    </a:p>
                  </a:txBody>
                  <a:tcPr marL="25901" marR="25901" marT="12950" marB="12950" anchor="ctr">
                    <a:lnL>
                      <a:noFill/>
                    </a:lnL>
                    <a:lnR>
                      <a:noFill/>
                    </a:lnR>
                    <a:lnT>
                      <a:noFill/>
                    </a:lnT>
                    <a:lnB>
                      <a:noFill/>
                    </a:lnB>
                  </a:tcPr>
                </a:tc>
                <a:tc>
                  <a:txBody>
                    <a:bodyPr/>
                    <a:lstStyle/>
                    <a:p>
                      <a:r>
                        <a:rPr lang="pt-BR" sz="900"/>
                        <a:t>Verifica certidões, elegibilidade, cotas (ex.: autodeclaração). Notificação de pendências.</a:t>
                      </a:r>
                    </a:p>
                  </a:txBody>
                  <a:tcPr marL="25901" marR="25901" marT="12950" marB="12950" anchor="ctr">
                    <a:lnL>
                      <a:noFill/>
                    </a:lnL>
                    <a:lnR>
                      <a:noFill/>
                    </a:lnR>
                    <a:lnT>
                      <a:noFill/>
                    </a:lnT>
                    <a:lnB>
                      <a:noFill/>
                    </a:lnB>
                  </a:tcPr>
                </a:tc>
                <a:extLst>
                  <a:ext uri="{0D108BD9-81ED-4DB2-BD59-A6C34878D82A}">
                    <a16:rowId xmlns:a16="http://schemas.microsoft.com/office/drawing/2014/main" val="3660802584"/>
                  </a:ext>
                </a:extLst>
              </a:tr>
              <a:tr h="346427">
                <a:tc>
                  <a:txBody>
                    <a:bodyPr/>
                    <a:lstStyle/>
                    <a:p>
                      <a:r>
                        <a:rPr lang="pt-BR" sz="900" b="1" dirty="0"/>
                        <a:t>Recurso (Mérito)</a:t>
                      </a:r>
                      <a:endParaRPr lang="pt-BR" sz="900" dirty="0"/>
                    </a:p>
                  </a:txBody>
                  <a:tcPr marL="25901" marR="25901" marT="12950" marB="12950" anchor="ctr">
                    <a:lnL>
                      <a:noFill/>
                    </a:lnL>
                    <a:lnR>
                      <a:noFill/>
                    </a:lnR>
                    <a:lnT>
                      <a:noFill/>
                    </a:lnT>
                    <a:lnB>
                      <a:noFill/>
                    </a:lnB>
                  </a:tcPr>
                </a:tc>
                <a:tc>
                  <a:txBody>
                    <a:bodyPr/>
                    <a:lstStyle/>
                    <a:p>
                      <a:r>
                        <a:rPr lang="pt-BR" sz="900"/>
                        <a:t>5 dias úteis</a:t>
                      </a:r>
                    </a:p>
                  </a:txBody>
                  <a:tcPr marL="25901" marR="25901" marT="12950" marB="12950" anchor="ctr">
                    <a:lnL>
                      <a:noFill/>
                    </a:lnL>
                    <a:lnR>
                      <a:noFill/>
                    </a:lnR>
                    <a:lnT>
                      <a:noFill/>
                    </a:lnT>
                    <a:lnB>
                      <a:noFill/>
                    </a:lnB>
                  </a:tcPr>
                </a:tc>
                <a:tc>
                  <a:txBody>
                    <a:bodyPr/>
                    <a:lstStyle/>
                    <a:p>
                      <a:r>
                        <a:rPr lang="pt-BR" sz="900"/>
                        <a:t>Até 18/11/2025</a:t>
                      </a:r>
                    </a:p>
                  </a:txBody>
                  <a:tcPr marL="25901" marR="25901" marT="12950" marB="12950" anchor="ctr">
                    <a:lnL>
                      <a:noFill/>
                    </a:lnL>
                    <a:lnR>
                      <a:noFill/>
                    </a:lnR>
                    <a:lnT>
                      <a:noFill/>
                    </a:lnT>
                    <a:lnB>
                      <a:noFill/>
                    </a:lnB>
                  </a:tcPr>
                </a:tc>
                <a:tc>
                  <a:txBody>
                    <a:bodyPr/>
                    <a:lstStyle/>
                    <a:p>
                      <a:r>
                        <a:rPr lang="pt-BR" sz="900" dirty="0"/>
                        <a:t>Contra indeferimentos documentais; saneamento permitido.</a:t>
                      </a:r>
                    </a:p>
                  </a:txBody>
                  <a:tcPr marL="25901" marR="25901" marT="12950" marB="12950" anchor="ctr">
                    <a:lnL>
                      <a:noFill/>
                    </a:lnL>
                    <a:lnR>
                      <a:noFill/>
                    </a:lnR>
                    <a:lnT>
                      <a:noFill/>
                    </a:lnT>
                    <a:lnB>
                      <a:noFill/>
                    </a:lnB>
                  </a:tcPr>
                </a:tc>
                <a:extLst>
                  <a:ext uri="{0D108BD9-81ED-4DB2-BD59-A6C34878D82A}">
                    <a16:rowId xmlns:a16="http://schemas.microsoft.com/office/drawing/2014/main" val="2741374555"/>
                  </a:ext>
                </a:extLst>
              </a:tr>
              <a:tr h="329903">
                <a:tc>
                  <a:txBody>
                    <a:bodyPr/>
                    <a:lstStyle/>
                    <a:p>
                      <a:r>
                        <a:rPr lang="pt-BR" sz="900" b="1"/>
                        <a:t>Contrarrazões</a:t>
                      </a:r>
                      <a:endParaRPr lang="pt-BR" sz="900"/>
                    </a:p>
                  </a:txBody>
                  <a:tcPr marL="25901" marR="25901" marT="12950" marB="12950" anchor="ctr">
                    <a:lnL>
                      <a:noFill/>
                    </a:lnL>
                    <a:lnR>
                      <a:noFill/>
                    </a:lnR>
                    <a:lnT>
                      <a:noFill/>
                    </a:lnT>
                    <a:lnB>
                      <a:noFill/>
                    </a:lnB>
                  </a:tcPr>
                </a:tc>
                <a:tc>
                  <a:txBody>
                    <a:bodyPr/>
                    <a:lstStyle/>
                    <a:p>
                      <a:r>
                        <a:rPr lang="pt-BR" sz="900"/>
                        <a:t>5 dias úteis</a:t>
                      </a:r>
                    </a:p>
                  </a:txBody>
                  <a:tcPr marL="25901" marR="25901" marT="12950" marB="12950" anchor="ctr">
                    <a:lnL>
                      <a:noFill/>
                    </a:lnL>
                    <a:lnR>
                      <a:noFill/>
                    </a:lnR>
                    <a:lnT>
                      <a:noFill/>
                    </a:lnT>
                    <a:lnB>
                      <a:noFill/>
                    </a:lnB>
                  </a:tcPr>
                </a:tc>
                <a:tc>
                  <a:txBody>
                    <a:bodyPr/>
                    <a:lstStyle/>
                    <a:p>
                      <a:r>
                        <a:rPr lang="pt-BR" sz="900" dirty="0"/>
                        <a:t>19/11 a 24/11/2025</a:t>
                      </a:r>
                    </a:p>
                  </a:txBody>
                  <a:tcPr marL="25901" marR="25901" marT="12950" marB="12950" anchor="ctr">
                    <a:lnL>
                      <a:noFill/>
                    </a:lnL>
                    <a:lnR>
                      <a:noFill/>
                    </a:lnR>
                    <a:lnT>
                      <a:noFill/>
                    </a:lnT>
                    <a:lnB>
                      <a:noFill/>
                    </a:lnB>
                  </a:tcPr>
                </a:tc>
                <a:tc>
                  <a:txBody>
                    <a:bodyPr/>
                    <a:lstStyle/>
                    <a:p>
                      <a:r>
                        <a:rPr lang="pt-BR" sz="900" dirty="0"/>
                        <a:t>Resposta da comissão; evita judicialização.</a:t>
                      </a:r>
                    </a:p>
                  </a:txBody>
                  <a:tcPr marL="25901" marR="25901" marT="12950" marB="12950" anchor="ctr">
                    <a:lnL>
                      <a:noFill/>
                    </a:lnL>
                    <a:lnR>
                      <a:noFill/>
                    </a:lnR>
                    <a:lnT>
                      <a:noFill/>
                    </a:lnT>
                    <a:lnB>
                      <a:noFill/>
                    </a:lnB>
                  </a:tcPr>
                </a:tc>
                <a:extLst>
                  <a:ext uri="{0D108BD9-81ED-4DB2-BD59-A6C34878D82A}">
                    <a16:rowId xmlns:a16="http://schemas.microsoft.com/office/drawing/2014/main" val="2170589147"/>
                  </a:ext>
                </a:extLst>
              </a:tr>
              <a:tr h="329903">
                <a:tc>
                  <a:txBody>
                    <a:bodyPr/>
                    <a:lstStyle/>
                    <a:p>
                      <a:r>
                        <a:rPr lang="pt-BR" sz="900" b="1" dirty="0"/>
                        <a:t>Análise de Documental</a:t>
                      </a:r>
                      <a:endParaRPr lang="pt-BR" sz="900" dirty="0"/>
                    </a:p>
                  </a:txBody>
                  <a:tcPr marL="25901" marR="25901" marT="12950" marB="12950" anchor="ctr">
                    <a:lnL>
                      <a:noFill/>
                    </a:lnL>
                    <a:lnR>
                      <a:noFill/>
                    </a:lnR>
                    <a:lnT>
                      <a:noFill/>
                    </a:lnT>
                    <a:lnB>
                      <a:noFill/>
                    </a:lnB>
                  </a:tcPr>
                </a:tc>
                <a:tc>
                  <a:txBody>
                    <a:bodyPr/>
                    <a:lstStyle/>
                    <a:p>
                      <a:r>
                        <a:rPr lang="pt-BR" sz="900"/>
                        <a:t>10 dias úteis</a:t>
                      </a:r>
                    </a:p>
                  </a:txBody>
                  <a:tcPr marL="25901" marR="25901" marT="12950" marB="12950" anchor="ctr">
                    <a:lnL>
                      <a:noFill/>
                    </a:lnL>
                    <a:lnR>
                      <a:noFill/>
                    </a:lnR>
                    <a:lnT>
                      <a:noFill/>
                    </a:lnT>
                    <a:lnB>
                      <a:noFill/>
                    </a:lnB>
                  </a:tcPr>
                </a:tc>
                <a:tc>
                  <a:txBody>
                    <a:bodyPr/>
                    <a:lstStyle/>
                    <a:p>
                      <a:r>
                        <a:rPr lang="pt-BR" sz="900" dirty="0"/>
                        <a:t>25/11 a 04/12/2025</a:t>
                      </a:r>
                    </a:p>
                  </a:txBody>
                  <a:tcPr marL="25901" marR="25901" marT="12950" marB="12950" anchor="ctr">
                    <a:lnL>
                      <a:noFill/>
                    </a:lnL>
                    <a:lnR>
                      <a:noFill/>
                    </a:lnR>
                    <a:lnT>
                      <a:noFill/>
                    </a:lnT>
                    <a:lnB>
                      <a:noFill/>
                    </a:lnB>
                  </a:tcPr>
                </a:tc>
                <a:tc>
                  <a:txBody>
                    <a:bodyPr/>
                    <a:lstStyle/>
                    <a:p>
                      <a:r>
                        <a:rPr lang="pt-BR" sz="900" dirty="0"/>
                        <a:t>Avaliação artística/cultural por espelho (relevância, impacto).</a:t>
                      </a:r>
                    </a:p>
                  </a:txBody>
                  <a:tcPr marL="25901" marR="25901" marT="12950" marB="12950" anchor="ctr">
                    <a:lnL>
                      <a:noFill/>
                    </a:lnL>
                    <a:lnR>
                      <a:noFill/>
                    </a:lnR>
                    <a:lnT>
                      <a:noFill/>
                    </a:lnT>
                    <a:lnB>
                      <a:noFill/>
                    </a:lnB>
                  </a:tcPr>
                </a:tc>
                <a:extLst>
                  <a:ext uri="{0D108BD9-81ED-4DB2-BD59-A6C34878D82A}">
                    <a16:rowId xmlns:a16="http://schemas.microsoft.com/office/drawing/2014/main" val="2560480389"/>
                  </a:ext>
                </a:extLst>
              </a:tr>
              <a:tr h="300221">
                <a:tc>
                  <a:txBody>
                    <a:bodyPr/>
                    <a:lstStyle/>
                    <a:p>
                      <a:r>
                        <a:rPr lang="pt-BR" sz="900" b="1" dirty="0"/>
                        <a:t>Recurso (Documental)</a:t>
                      </a:r>
                      <a:endParaRPr lang="pt-BR" sz="900" dirty="0"/>
                    </a:p>
                  </a:txBody>
                  <a:tcPr marL="25901" marR="25901" marT="12950" marB="12950" anchor="ctr">
                    <a:lnL>
                      <a:noFill/>
                    </a:lnL>
                    <a:lnR>
                      <a:noFill/>
                    </a:lnR>
                    <a:lnT>
                      <a:noFill/>
                    </a:lnT>
                    <a:lnB>
                      <a:noFill/>
                    </a:lnB>
                  </a:tcPr>
                </a:tc>
                <a:tc>
                  <a:txBody>
                    <a:bodyPr/>
                    <a:lstStyle/>
                    <a:p>
                      <a:r>
                        <a:rPr lang="pt-BR" sz="900" dirty="0"/>
                        <a:t>5 dias úteis</a:t>
                      </a:r>
                    </a:p>
                  </a:txBody>
                  <a:tcPr marL="25901" marR="25901" marT="12950" marB="12950" anchor="ctr">
                    <a:lnL>
                      <a:noFill/>
                    </a:lnL>
                    <a:lnR>
                      <a:noFill/>
                    </a:lnR>
                    <a:lnT>
                      <a:noFill/>
                    </a:lnT>
                    <a:lnB>
                      <a:noFill/>
                    </a:lnB>
                  </a:tcPr>
                </a:tc>
                <a:tc>
                  <a:txBody>
                    <a:bodyPr/>
                    <a:lstStyle/>
                    <a:p>
                      <a:r>
                        <a:rPr lang="pt-BR" sz="900" dirty="0"/>
                        <a:t>Até 09/12/2025</a:t>
                      </a:r>
                    </a:p>
                  </a:txBody>
                  <a:tcPr marL="25901" marR="25901" marT="12950" marB="12950" anchor="ctr">
                    <a:lnL>
                      <a:noFill/>
                    </a:lnL>
                    <a:lnR>
                      <a:noFill/>
                    </a:lnR>
                    <a:lnT>
                      <a:noFill/>
                    </a:lnT>
                    <a:lnB>
                      <a:noFill/>
                    </a:lnB>
                  </a:tcPr>
                </a:tc>
                <a:tc>
                  <a:txBody>
                    <a:bodyPr/>
                    <a:lstStyle/>
                    <a:p>
                      <a:r>
                        <a:rPr lang="pt-BR" sz="900"/>
                        <a:t>Contra notas; ampla defesa (art. 5º, LV, CF/88).</a:t>
                      </a:r>
                    </a:p>
                  </a:txBody>
                  <a:tcPr marL="25901" marR="25901" marT="12950" marB="12950" anchor="ctr">
                    <a:lnL>
                      <a:noFill/>
                    </a:lnL>
                    <a:lnR>
                      <a:noFill/>
                    </a:lnR>
                    <a:lnT>
                      <a:noFill/>
                    </a:lnT>
                    <a:lnB>
                      <a:noFill/>
                    </a:lnB>
                  </a:tcPr>
                </a:tc>
                <a:extLst>
                  <a:ext uri="{0D108BD9-81ED-4DB2-BD59-A6C34878D82A}">
                    <a16:rowId xmlns:a16="http://schemas.microsoft.com/office/drawing/2014/main" val="3921471549"/>
                  </a:ext>
                </a:extLst>
              </a:tr>
              <a:tr h="163061">
                <a:tc>
                  <a:txBody>
                    <a:bodyPr/>
                    <a:lstStyle/>
                    <a:p>
                      <a:r>
                        <a:rPr lang="pt-BR" sz="900" b="1"/>
                        <a:t>Julgamento Final</a:t>
                      </a:r>
                      <a:endParaRPr lang="pt-BR" sz="900"/>
                    </a:p>
                  </a:txBody>
                  <a:tcPr marL="25901" marR="25901" marT="12950" marB="12950" anchor="ctr">
                    <a:lnL>
                      <a:noFill/>
                    </a:lnL>
                    <a:lnR>
                      <a:noFill/>
                    </a:lnR>
                    <a:lnT>
                      <a:noFill/>
                    </a:lnT>
                    <a:lnB>
                      <a:noFill/>
                    </a:lnB>
                  </a:tcPr>
                </a:tc>
                <a:tc>
                  <a:txBody>
                    <a:bodyPr/>
                    <a:lstStyle/>
                    <a:p>
                      <a:r>
                        <a:rPr lang="pt-BR" sz="900"/>
                        <a:t>5 dias úteis</a:t>
                      </a:r>
                    </a:p>
                  </a:txBody>
                  <a:tcPr marL="25901" marR="25901" marT="12950" marB="12950" anchor="ctr">
                    <a:lnL>
                      <a:noFill/>
                    </a:lnL>
                    <a:lnR>
                      <a:noFill/>
                    </a:lnR>
                    <a:lnT>
                      <a:noFill/>
                    </a:lnT>
                    <a:lnB>
                      <a:noFill/>
                    </a:lnB>
                  </a:tcPr>
                </a:tc>
                <a:tc>
                  <a:txBody>
                    <a:bodyPr/>
                    <a:lstStyle/>
                    <a:p>
                      <a:r>
                        <a:rPr lang="pt-BR" sz="900"/>
                        <a:t>Até 22/12/2025</a:t>
                      </a:r>
                    </a:p>
                  </a:txBody>
                  <a:tcPr marL="25901" marR="25901" marT="12950" marB="12950" anchor="ctr">
                    <a:lnL>
                      <a:noFill/>
                    </a:lnL>
                    <a:lnR>
                      <a:noFill/>
                    </a:lnR>
                    <a:lnT>
                      <a:noFill/>
                    </a:lnT>
                    <a:lnB>
                      <a:noFill/>
                    </a:lnB>
                  </a:tcPr>
                </a:tc>
                <a:tc>
                  <a:txBody>
                    <a:bodyPr/>
                    <a:lstStyle/>
                    <a:p>
                      <a:r>
                        <a:rPr lang="pt-BR" sz="900" dirty="0"/>
                        <a:t>Publicação de homologação.</a:t>
                      </a:r>
                    </a:p>
                  </a:txBody>
                  <a:tcPr marL="25901" marR="25901" marT="12950" marB="12950" anchor="ctr">
                    <a:lnL>
                      <a:noFill/>
                    </a:lnL>
                    <a:lnR>
                      <a:noFill/>
                    </a:lnR>
                    <a:lnT>
                      <a:noFill/>
                    </a:lnT>
                    <a:lnB>
                      <a:noFill/>
                    </a:lnB>
                  </a:tcPr>
                </a:tc>
                <a:extLst>
                  <a:ext uri="{0D108BD9-81ED-4DB2-BD59-A6C34878D82A}">
                    <a16:rowId xmlns:a16="http://schemas.microsoft.com/office/drawing/2014/main" val="2210869606"/>
                  </a:ext>
                </a:extLst>
              </a:tr>
              <a:tr h="163061">
                <a:tc>
                  <a:txBody>
                    <a:bodyPr/>
                    <a:lstStyle/>
                    <a:p>
                      <a:r>
                        <a:rPr lang="pt-BR" sz="900" b="1"/>
                        <a:t>Execução</a:t>
                      </a:r>
                      <a:endParaRPr lang="pt-BR" sz="900"/>
                    </a:p>
                  </a:txBody>
                  <a:tcPr marL="25901" marR="25901" marT="12950" marB="12950" anchor="ctr">
                    <a:lnL>
                      <a:noFill/>
                    </a:lnL>
                    <a:lnR>
                      <a:noFill/>
                    </a:lnR>
                    <a:lnT>
                      <a:noFill/>
                    </a:lnT>
                    <a:lnB>
                      <a:noFill/>
                    </a:lnB>
                  </a:tcPr>
                </a:tc>
                <a:tc>
                  <a:txBody>
                    <a:bodyPr/>
                    <a:lstStyle/>
                    <a:p>
                      <a:r>
                        <a:rPr lang="pt-BR" sz="900"/>
                        <a:t>Início em 30 dias</a:t>
                      </a:r>
                    </a:p>
                  </a:txBody>
                  <a:tcPr marL="25901" marR="25901" marT="12950" marB="12950" anchor="ctr">
                    <a:lnL>
                      <a:noFill/>
                    </a:lnL>
                    <a:lnR>
                      <a:noFill/>
                    </a:lnR>
                    <a:lnT>
                      <a:noFill/>
                    </a:lnT>
                    <a:lnB>
                      <a:noFill/>
                    </a:lnB>
                  </a:tcPr>
                </a:tc>
                <a:tc>
                  <a:txBody>
                    <a:bodyPr/>
                    <a:lstStyle/>
                    <a:p>
                      <a:r>
                        <a:rPr lang="pt-BR" sz="900"/>
                        <a:t>Jan/2026</a:t>
                      </a:r>
                    </a:p>
                  </a:txBody>
                  <a:tcPr marL="25901" marR="25901" marT="12950" marB="12950" anchor="ctr">
                    <a:lnL>
                      <a:noFill/>
                    </a:lnL>
                    <a:lnR>
                      <a:noFill/>
                    </a:lnR>
                    <a:lnT>
                      <a:noFill/>
                    </a:lnT>
                    <a:lnB>
                      <a:noFill/>
                    </a:lnB>
                  </a:tcPr>
                </a:tc>
                <a:tc>
                  <a:txBody>
                    <a:bodyPr/>
                    <a:lstStyle/>
                    <a:p>
                      <a:r>
                        <a:rPr lang="pt-BR" sz="900"/>
                        <a:t>Com monitoramento.</a:t>
                      </a:r>
                    </a:p>
                  </a:txBody>
                  <a:tcPr marL="25901" marR="25901" marT="12950" marB="12950" anchor="ctr">
                    <a:lnL>
                      <a:noFill/>
                    </a:lnL>
                    <a:lnR>
                      <a:noFill/>
                    </a:lnR>
                    <a:lnT>
                      <a:noFill/>
                    </a:lnT>
                    <a:lnB>
                      <a:noFill/>
                    </a:lnB>
                  </a:tcPr>
                </a:tc>
                <a:extLst>
                  <a:ext uri="{0D108BD9-81ED-4DB2-BD59-A6C34878D82A}">
                    <a16:rowId xmlns:a16="http://schemas.microsoft.com/office/drawing/2014/main" val="3858919731"/>
                  </a:ext>
                </a:extLst>
              </a:tr>
              <a:tr h="163061">
                <a:tc>
                  <a:txBody>
                    <a:bodyPr/>
                    <a:lstStyle/>
                    <a:p>
                      <a:r>
                        <a:rPr lang="pt-BR" sz="900" b="1"/>
                        <a:t>Prestação de Contas</a:t>
                      </a:r>
                      <a:endParaRPr lang="pt-BR" sz="900"/>
                    </a:p>
                  </a:txBody>
                  <a:tcPr marL="25901" marR="25901" marT="12950" marB="12950" anchor="ctr">
                    <a:lnL>
                      <a:noFill/>
                    </a:lnL>
                    <a:lnR>
                      <a:noFill/>
                    </a:lnR>
                    <a:lnT>
                      <a:noFill/>
                    </a:lnT>
                    <a:lnB>
                      <a:noFill/>
                    </a:lnB>
                  </a:tcPr>
                </a:tc>
                <a:tc>
                  <a:txBody>
                    <a:bodyPr/>
                    <a:lstStyle/>
                    <a:p>
                      <a:r>
                        <a:rPr lang="pt-BR" sz="900"/>
                        <a:t>60 dias pós-execução</a:t>
                      </a:r>
                    </a:p>
                  </a:txBody>
                  <a:tcPr marL="25901" marR="25901" marT="12950" marB="12950" anchor="ctr">
                    <a:lnL>
                      <a:noFill/>
                    </a:lnL>
                    <a:lnR>
                      <a:noFill/>
                    </a:lnR>
                    <a:lnT>
                      <a:noFill/>
                    </a:lnT>
                    <a:lnB>
                      <a:noFill/>
                    </a:lnB>
                  </a:tcPr>
                </a:tc>
                <a:tc>
                  <a:txBody>
                    <a:bodyPr/>
                    <a:lstStyle/>
                    <a:p>
                      <a:r>
                        <a:rPr lang="pt-BR" sz="900"/>
                        <a:t>Mar/2026</a:t>
                      </a:r>
                    </a:p>
                  </a:txBody>
                  <a:tcPr marL="25901" marR="25901" marT="12950" marB="12950" anchor="ctr">
                    <a:lnL>
                      <a:noFill/>
                    </a:lnL>
                    <a:lnR>
                      <a:noFill/>
                    </a:lnR>
                    <a:lnT>
                      <a:noFill/>
                    </a:lnT>
                    <a:lnB>
                      <a:noFill/>
                    </a:lnB>
                  </a:tcPr>
                </a:tc>
                <a:tc>
                  <a:txBody>
                    <a:bodyPr/>
                    <a:lstStyle/>
                    <a:p>
                      <a:r>
                        <a:rPr lang="pt-BR" sz="900" dirty="0"/>
                        <a:t>Relatório final.</a:t>
                      </a:r>
                    </a:p>
                  </a:txBody>
                  <a:tcPr marL="25901" marR="25901" marT="12950" marB="12950" anchor="ctr">
                    <a:lnL>
                      <a:noFill/>
                    </a:lnL>
                    <a:lnR>
                      <a:noFill/>
                    </a:lnR>
                    <a:lnT>
                      <a:noFill/>
                    </a:lnT>
                    <a:lnB>
                      <a:noFill/>
                    </a:lnB>
                  </a:tcPr>
                </a:tc>
                <a:extLst>
                  <a:ext uri="{0D108BD9-81ED-4DB2-BD59-A6C34878D82A}">
                    <a16:rowId xmlns:a16="http://schemas.microsoft.com/office/drawing/2014/main" val="4179966847"/>
                  </a:ext>
                </a:extLst>
              </a:tr>
            </a:tbl>
          </a:graphicData>
        </a:graphic>
      </p:graphicFrame>
      <p:sp>
        <p:nvSpPr>
          <p:cNvPr id="7" name="CaixaDeTexto 6">
            <a:extLst>
              <a:ext uri="{FF2B5EF4-FFF2-40B4-BE49-F238E27FC236}">
                <a16:creationId xmlns:a16="http://schemas.microsoft.com/office/drawing/2014/main" id="{70940197-4378-CB9A-90F9-39F34A74CEEC}"/>
              </a:ext>
            </a:extLst>
          </p:cNvPr>
          <p:cNvSpPr txBox="1"/>
          <p:nvPr/>
        </p:nvSpPr>
        <p:spPr>
          <a:xfrm>
            <a:off x="3381522" y="317701"/>
            <a:ext cx="3429000" cy="369332"/>
          </a:xfrm>
          <a:prstGeom prst="rect">
            <a:avLst/>
          </a:prstGeom>
          <a:noFill/>
        </p:spPr>
        <p:txBody>
          <a:bodyPr wrap="square">
            <a:spAutoFit/>
          </a:bodyPr>
          <a:lstStyle/>
          <a:p>
            <a:r>
              <a:rPr lang="pt-BR" sz="1800" b="1" dirty="0"/>
              <a:t>Estrutura de Cronograma</a:t>
            </a:r>
          </a:p>
        </p:txBody>
      </p:sp>
    </p:spTree>
    <p:extLst>
      <p:ext uri="{BB962C8B-B14F-4D97-AF65-F5344CB8AC3E}">
        <p14:creationId xmlns:p14="http://schemas.microsoft.com/office/powerpoint/2010/main" val="32139250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1;p14">
            <a:extLst>
              <a:ext uri="{FF2B5EF4-FFF2-40B4-BE49-F238E27FC236}">
                <a16:creationId xmlns:a16="http://schemas.microsoft.com/office/drawing/2014/main" id="{B903F420-B505-0336-5CEB-FD32F82B16AC}"/>
              </a:ext>
            </a:extLst>
          </p:cNvPr>
          <p:cNvPicPr preferRelativeResize="0"/>
          <p:nvPr/>
        </p:nvPicPr>
        <p:blipFill>
          <a:blip r:embed="rId2">
            <a:alphaModFix/>
          </a:blip>
          <a:stretch>
            <a:fillRect/>
          </a:stretch>
        </p:blipFill>
        <p:spPr>
          <a:xfrm>
            <a:off x="0" y="0"/>
            <a:ext cx="9143990" cy="5143500"/>
          </a:xfrm>
          <a:prstGeom prst="rect">
            <a:avLst/>
          </a:prstGeom>
          <a:noFill/>
          <a:ln>
            <a:noFill/>
          </a:ln>
        </p:spPr>
      </p:pic>
      <p:sp>
        <p:nvSpPr>
          <p:cNvPr id="4" name="CaixaDeTexto 3">
            <a:extLst>
              <a:ext uri="{FF2B5EF4-FFF2-40B4-BE49-F238E27FC236}">
                <a16:creationId xmlns:a16="http://schemas.microsoft.com/office/drawing/2014/main" id="{FEA00A11-629F-8753-FE61-45AAE0936051}"/>
              </a:ext>
            </a:extLst>
          </p:cNvPr>
          <p:cNvSpPr txBox="1"/>
          <p:nvPr/>
        </p:nvSpPr>
        <p:spPr>
          <a:xfrm>
            <a:off x="2874094" y="552982"/>
            <a:ext cx="1697901" cy="369332"/>
          </a:xfrm>
          <a:prstGeom prst="rect">
            <a:avLst/>
          </a:prstGeom>
          <a:noFill/>
        </p:spPr>
        <p:txBody>
          <a:bodyPr wrap="none" rtlCol="0">
            <a:spAutoFit/>
          </a:bodyPr>
          <a:lstStyle/>
          <a:p>
            <a:r>
              <a:rPr lang="pt-BR" sz="1800" b="1" dirty="0"/>
              <a:t>Cotas Raciais</a:t>
            </a:r>
            <a:endParaRPr lang="pt-BR" sz="1800" dirty="0"/>
          </a:p>
        </p:txBody>
      </p:sp>
      <p:sp>
        <p:nvSpPr>
          <p:cNvPr id="3" name="CaixaDeTexto 2">
            <a:extLst>
              <a:ext uri="{FF2B5EF4-FFF2-40B4-BE49-F238E27FC236}">
                <a16:creationId xmlns:a16="http://schemas.microsoft.com/office/drawing/2014/main" id="{74BE008B-7F59-AECF-08E7-E2318CFF4BC9}"/>
              </a:ext>
            </a:extLst>
          </p:cNvPr>
          <p:cNvSpPr txBox="1"/>
          <p:nvPr/>
        </p:nvSpPr>
        <p:spPr>
          <a:xfrm>
            <a:off x="886408" y="1475296"/>
            <a:ext cx="6400800" cy="2192908"/>
          </a:xfrm>
          <a:prstGeom prst="rect">
            <a:avLst/>
          </a:prstGeom>
          <a:noFill/>
        </p:spPr>
        <p:txBody>
          <a:bodyPr wrap="square">
            <a:spAutoFit/>
          </a:bodyPr>
          <a:lstStyle/>
          <a:p>
            <a:pPr algn="just"/>
            <a:r>
              <a:rPr lang="pt-BR" sz="1050" dirty="0"/>
              <a:t>As cotas são ferramentas de reparação histórica (Decreto 10.825/2021): obrigatórias em editais com recursos PNAB (Lei 14.399/2022). A </a:t>
            </a:r>
            <a:r>
              <a:rPr lang="pt-BR" sz="1050" b="1" dirty="0"/>
              <a:t>IN MinC nº 10, de 28/12/2023</a:t>
            </a:r>
            <a:r>
              <a:rPr lang="pt-BR" sz="1050" dirty="0"/>
              <a:t>, revolucionou ao estabelecer percentuais mínimos nacionais:</a:t>
            </a:r>
          </a:p>
          <a:p>
            <a:pPr algn="just"/>
            <a:endParaRPr lang="pt-BR" sz="1050" dirty="0"/>
          </a:p>
          <a:p>
            <a:pPr algn="just">
              <a:buFont typeface="Arial" panose="020B0604020202020204" pitchFamily="34" charset="0"/>
              <a:buChar char="•"/>
            </a:pPr>
            <a:r>
              <a:rPr lang="pt-BR" sz="1050" dirty="0"/>
              <a:t>25% para pessoas negras (pretas/pardas) – autodeclaração via Anexo I.</a:t>
            </a:r>
          </a:p>
          <a:p>
            <a:pPr algn="just">
              <a:buFont typeface="Arial" panose="020B0604020202020204" pitchFamily="34" charset="0"/>
              <a:buChar char="•"/>
            </a:pPr>
            <a:endParaRPr lang="pt-BR" sz="1050" dirty="0"/>
          </a:p>
          <a:p>
            <a:pPr algn="just">
              <a:buFont typeface="Arial" panose="020B0604020202020204" pitchFamily="34" charset="0"/>
              <a:buChar char="•"/>
            </a:pPr>
            <a:r>
              <a:rPr lang="pt-BR" sz="1050" dirty="0"/>
              <a:t>10% para indígenas – com procedimento de </a:t>
            </a:r>
            <a:r>
              <a:rPr lang="pt-BR" sz="1050" dirty="0" err="1"/>
              <a:t>heteroidentificação</a:t>
            </a:r>
            <a:r>
              <a:rPr lang="pt-BR" sz="1050" dirty="0"/>
              <a:t> (banca para validar).</a:t>
            </a:r>
          </a:p>
          <a:p>
            <a:pPr algn="just">
              <a:buFont typeface="Arial" panose="020B0604020202020204" pitchFamily="34" charset="0"/>
              <a:buChar char="•"/>
            </a:pPr>
            <a:endParaRPr lang="pt-BR" sz="1050" dirty="0"/>
          </a:p>
          <a:p>
            <a:pPr algn="just">
              <a:buFont typeface="Arial" panose="020B0604020202020204" pitchFamily="34" charset="0"/>
              <a:buChar char="•"/>
            </a:pPr>
            <a:r>
              <a:rPr lang="pt-BR" sz="1050" dirty="0"/>
              <a:t>5% para PCD (acessibilidade). Mudanças: Antes, variavam por estado; agora, uniformes e com fiscalização rigorosa (art. 6º IN 10). </a:t>
            </a:r>
          </a:p>
          <a:p>
            <a:pPr algn="just">
              <a:buFont typeface="Arial" panose="020B0604020202020204" pitchFamily="34" charset="0"/>
              <a:buChar char="•"/>
            </a:pPr>
            <a:endParaRPr lang="pt-BR" sz="1050" dirty="0"/>
          </a:p>
          <a:p>
            <a:pPr algn="just"/>
            <a:r>
              <a:rPr lang="pt-BR" sz="1050" dirty="0"/>
              <a:t>Benefícios: Aumenta inclusão em 25% (dados MinC 2024), mas exige treinamento de bancas. Não cumprir gera inelegibilidade para os próximos ciclos da PNAB e multas (</a:t>
            </a:r>
            <a:r>
              <a:rPr lang="pt-BR" sz="1050" dirty="0" err="1"/>
              <a:t>TCEs</a:t>
            </a:r>
            <a:r>
              <a:rPr lang="pt-BR" sz="1050" dirty="0"/>
              <a:t>). </a:t>
            </a:r>
          </a:p>
        </p:txBody>
      </p:sp>
    </p:spTree>
    <p:extLst>
      <p:ext uri="{BB962C8B-B14F-4D97-AF65-F5344CB8AC3E}">
        <p14:creationId xmlns:p14="http://schemas.microsoft.com/office/powerpoint/2010/main" val="3165635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1;p14">
            <a:extLst>
              <a:ext uri="{FF2B5EF4-FFF2-40B4-BE49-F238E27FC236}">
                <a16:creationId xmlns:a16="http://schemas.microsoft.com/office/drawing/2014/main" id="{74D19C46-5978-57A2-C695-DBE3C998C749}"/>
              </a:ext>
            </a:extLst>
          </p:cNvPr>
          <p:cNvPicPr preferRelativeResize="0"/>
          <p:nvPr/>
        </p:nvPicPr>
        <p:blipFill>
          <a:blip r:embed="rId2">
            <a:alphaModFix/>
          </a:blip>
          <a:stretch>
            <a:fillRect/>
          </a:stretch>
        </p:blipFill>
        <p:spPr>
          <a:xfrm>
            <a:off x="0" y="0"/>
            <a:ext cx="9143990" cy="5143500"/>
          </a:xfrm>
          <a:prstGeom prst="rect">
            <a:avLst/>
          </a:prstGeom>
          <a:noFill/>
          <a:ln>
            <a:noFill/>
          </a:ln>
        </p:spPr>
      </p:pic>
      <p:sp>
        <p:nvSpPr>
          <p:cNvPr id="3" name="CaixaDeTexto 2">
            <a:extLst>
              <a:ext uri="{FF2B5EF4-FFF2-40B4-BE49-F238E27FC236}">
                <a16:creationId xmlns:a16="http://schemas.microsoft.com/office/drawing/2014/main" id="{0D554AAA-2DF3-937D-2744-15E4B759E0DC}"/>
              </a:ext>
            </a:extLst>
          </p:cNvPr>
          <p:cNvSpPr txBox="1"/>
          <p:nvPr/>
        </p:nvSpPr>
        <p:spPr>
          <a:xfrm>
            <a:off x="706185" y="1236785"/>
            <a:ext cx="3429000" cy="2516073"/>
          </a:xfrm>
          <a:prstGeom prst="rect">
            <a:avLst/>
          </a:prstGeom>
          <a:noFill/>
        </p:spPr>
        <p:txBody>
          <a:bodyPr wrap="square">
            <a:spAutoFit/>
          </a:bodyPr>
          <a:lstStyle/>
          <a:p>
            <a:pPr rtl="0">
              <a:buFont typeface="+mj-lt"/>
              <a:buAutoNum type="arabicPeriod"/>
            </a:pPr>
            <a:r>
              <a:rPr lang="pt-BR" sz="1050" b="1" dirty="0"/>
              <a:t>Constituição (1988)</a:t>
            </a:r>
            <a:r>
              <a:rPr lang="pt-BR" sz="1050" dirty="0"/>
              <a:t>. Constituição da República Federativa do Brasil de 1988. </a:t>
            </a:r>
          </a:p>
          <a:p>
            <a:pPr rtl="0">
              <a:buFont typeface="+mj-lt"/>
              <a:buAutoNum type="arabicPeriod"/>
            </a:pPr>
            <a:r>
              <a:rPr lang="pt-BR" sz="1050" b="1" dirty="0"/>
              <a:t>Lei nº 8.313, de 23 de dezembro de 1991</a:t>
            </a:r>
            <a:r>
              <a:rPr lang="pt-BR" sz="1050" dirty="0"/>
              <a:t>. Dispõe sobre o Programa Nacional de Apoio à Cultura - PRONAC, institui o Fundo Nacional de Cultura e dá outras providências (Lei Rouanet). </a:t>
            </a:r>
          </a:p>
          <a:p>
            <a:pPr rtl="0">
              <a:buFont typeface="+mj-lt"/>
              <a:buAutoNum type="arabicPeriod"/>
            </a:pPr>
            <a:r>
              <a:rPr lang="pt-BR" sz="1050" b="1" dirty="0"/>
              <a:t>Lei nº 11.905, de 2 de julho de 2009</a:t>
            </a:r>
            <a:r>
              <a:rPr lang="pt-BR" sz="1050" dirty="0"/>
              <a:t>. Institui o Plano Nacional de Cultura e dá outras providências. </a:t>
            </a:r>
          </a:p>
          <a:p>
            <a:pPr rtl="0">
              <a:buFont typeface="+mj-lt"/>
              <a:buAutoNum type="arabicPeriod"/>
            </a:pPr>
            <a:r>
              <a:rPr lang="pt-BR" sz="1050" b="1" dirty="0"/>
              <a:t>Lei nº 13.019, de 31 de julho de 2014</a:t>
            </a:r>
            <a:r>
              <a:rPr lang="pt-BR" sz="1050" dirty="0"/>
              <a:t>. Dispõe sobre o regime jurídico das parcerias voluntárias entre a administração pública e as organizações da sociedade civil, em atendimento aos direitos humanos, e dá outras providências (Marco Regulatório das Organizações da Sociedade Civil - MROSC). </a:t>
            </a:r>
          </a:p>
        </p:txBody>
      </p:sp>
      <p:sp>
        <p:nvSpPr>
          <p:cNvPr id="5" name="CaixaDeTexto 4">
            <a:extLst>
              <a:ext uri="{FF2B5EF4-FFF2-40B4-BE49-F238E27FC236}">
                <a16:creationId xmlns:a16="http://schemas.microsoft.com/office/drawing/2014/main" id="{346AB1BD-09A8-B801-83D9-E0A284086118}"/>
              </a:ext>
            </a:extLst>
          </p:cNvPr>
          <p:cNvSpPr txBox="1"/>
          <p:nvPr/>
        </p:nvSpPr>
        <p:spPr>
          <a:xfrm>
            <a:off x="4393096" y="1131040"/>
            <a:ext cx="3429000" cy="1869743"/>
          </a:xfrm>
          <a:prstGeom prst="rect">
            <a:avLst/>
          </a:prstGeom>
          <a:noFill/>
        </p:spPr>
        <p:txBody>
          <a:bodyPr wrap="square">
            <a:spAutoFit/>
          </a:bodyPr>
          <a:lstStyle/>
          <a:p>
            <a:pPr marL="257175" indent="-257175">
              <a:buFont typeface="+mj-lt"/>
              <a:buAutoNum type="arabicPeriod" startAt="5"/>
            </a:pPr>
            <a:endParaRPr lang="pt-BR" sz="1050" b="1" dirty="0"/>
          </a:p>
          <a:p>
            <a:pPr rtl="0">
              <a:buFont typeface="+mj-lt"/>
              <a:buAutoNum type="arabicPeriod" startAt="5"/>
            </a:pPr>
            <a:r>
              <a:rPr lang="pt-BR" sz="1050" b="1" dirty="0"/>
              <a:t>Lei nº 14.399, de 8 de julho de 2022</a:t>
            </a:r>
            <a:r>
              <a:rPr lang="pt-BR" sz="1050" dirty="0"/>
              <a:t>. Institui a Política Nacional Aldir Blanc de Fomento à Cultura (PNAB). </a:t>
            </a:r>
            <a:br>
              <a:rPr lang="pt-BR" sz="1050" dirty="0"/>
            </a:br>
            <a:r>
              <a:rPr lang="pt-BR" sz="1050" i="1" dirty="0"/>
              <a:t>(Política Nacional Aldir Blanc para fomento regular à cultura).</a:t>
            </a:r>
            <a:endParaRPr lang="pt-BR" sz="1050" dirty="0"/>
          </a:p>
          <a:p>
            <a:pPr rtl="0">
              <a:buFont typeface="+mj-lt"/>
              <a:buAutoNum type="arabicPeriod" startAt="5"/>
            </a:pPr>
            <a:r>
              <a:rPr lang="pt-BR" sz="1050" b="1" dirty="0"/>
              <a:t>Lei nº 14.835, de 4 de abril de 2024</a:t>
            </a:r>
            <a:r>
              <a:rPr lang="pt-BR" sz="1050" dirty="0"/>
              <a:t>. Institui o marco regulatório do Sistema Nacional de Cultura - SNC. </a:t>
            </a:r>
            <a:r>
              <a:rPr lang="pt-BR" sz="1050" b="1" dirty="0"/>
              <a:t>BRASIL. Lei nº 14.903, de 27 de junho de 2024</a:t>
            </a:r>
            <a:r>
              <a:rPr lang="pt-BR" sz="1050" dirty="0"/>
              <a:t>. Institui o marco regulatório do fomento à cultura pela administração pública. </a:t>
            </a:r>
          </a:p>
        </p:txBody>
      </p:sp>
      <p:sp>
        <p:nvSpPr>
          <p:cNvPr id="7" name="CaixaDeTexto 6">
            <a:extLst>
              <a:ext uri="{FF2B5EF4-FFF2-40B4-BE49-F238E27FC236}">
                <a16:creationId xmlns:a16="http://schemas.microsoft.com/office/drawing/2014/main" id="{58C8E658-CE2C-0596-E726-12327761041B}"/>
              </a:ext>
            </a:extLst>
          </p:cNvPr>
          <p:cNvSpPr txBox="1"/>
          <p:nvPr/>
        </p:nvSpPr>
        <p:spPr>
          <a:xfrm>
            <a:off x="2678596" y="483691"/>
            <a:ext cx="3429000" cy="646331"/>
          </a:xfrm>
          <a:prstGeom prst="rect">
            <a:avLst/>
          </a:prstGeom>
          <a:noFill/>
        </p:spPr>
        <p:txBody>
          <a:bodyPr wrap="square">
            <a:spAutoFit/>
          </a:bodyPr>
          <a:lstStyle/>
          <a:p>
            <a:pPr algn="ctr"/>
            <a:r>
              <a:rPr lang="pt-BR" sz="2100" b="1" dirty="0">
                <a:effectLst>
                  <a:outerShdw blurRad="38100" dist="38100" dir="2700000" algn="tl">
                    <a:srgbClr val="000000">
                      <a:alpha val="43137"/>
                    </a:srgbClr>
                  </a:outerShdw>
                </a:effectLst>
              </a:rPr>
              <a:t>BASES LEGAIS</a:t>
            </a:r>
          </a:p>
          <a:p>
            <a:pPr algn="ctr"/>
            <a:r>
              <a:rPr lang="pt-BR" sz="1500" b="1" dirty="0">
                <a:effectLst>
                  <a:outerShdw blurRad="38100" dist="38100" dir="2700000" algn="tl">
                    <a:srgbClr val="000000">
                      <a:alpha val="43137"/>
                    </a:srgbClr>
                  </a:outerShdw>
                </a:effectLst>
              </a:rPr>
              <a:t>LEIS:</a:t>
            </a:r>
            <a:endParaRPr lang="pt-BR" sz="1500" dirty="0"/>
          </a:p>
        </p:txBody>
      </p:sp>
    </p:spTree>
    <p:extLst>
      <p:ext uri="{BB962C8B-B14F-4D97-AF65-F5344CB8AC3E}">
        <p14:creationId xmlns:p14="http://schemas.microsoft.com/office/powerpoint/2010/main" val="34280267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1;p14">
            <a:extLst>
              <a:ext uri="{FF2B5EF4-FFF2-40B4-BE49-F238E27FC236}">
                <a16:creationId xmlns:a16="http://schemas.microsoft.com/office/drawing/2014/main" id="{6BBD679A-400D-9FA0-E218-7130C3E67120}"/>
              </a:ext>
            </a:extLst>
          </p:cNvPr>
          <p:cNvPicPr preferRelativeResize="0"/>
          <p:nvPr/>
        </p:nvPicPr>
        <p:blipFill>
          <a:blip r:embed="rId2">
            <a:alphaModFix/>
          </a:blip>
          <a:stretch>
            <a:fillRect/>
          </a:stretch>
        </p:blipFill>
        <p:spPr>
          <a:xfrm>
            <a:off x="0" y="0"/>
            <a:ext cx="9143990" cy="5143500"/>
          </a:xfrm>
          <a:prstGeom prst="rect">
            <a:avLst/>
          </a:prstGeom>
          <a:noFill/>
          <a:ln>
            <a:noFill/>
          </a:ln>
        </p:spPr>
      </p:pic>
      <p:sp>
        <p:nvSpPr>
          <p:cNvPr id="4" name="CaixaDeTexto 3">
            <a:extLst>
              <a:ext uri="{FF2B5EF4-FFF2-40B4-BE49-F238E27FC236}">
                <a16:creationId xmlns:a16="http://schemas.microsoft.com/office/drawing/2014/main" id="{FEA00A11-629F-8753-FE61-45AAE0936051}"/>
              </a:ext>
            </a:extLst>
          </p:cNvPr>
          <p:cNvSpPr txBox="1"/>
          <p:nvPr/>
        </p:nvSpPr>
        <p:spPr>
          <a:xfrm>
            <a:off x="3763365" y="430255"/>
            <a:ext cx="1826141" cy="369332"/>
          </a:xfrm>
          <a:prstGeom prst="rect">
            <a:avLst/>
          </a:prstGeom>
          <a:noFill/>
        </p:spPr>
        <p:txBody>
          <a:bodyPr wrap="none" rtlCol="0">
            <a:spAutoFit/>
          </a:bodyPr>
          <a:lstStyle/>
          <a:p>
            <a:r>
              <a:rPr lang="pt-BR" sz="1800" b="1" dirty="0"/>
              <a:t>Contrapartidas</a:t>
            </a:r>
            <a:endParaRPr lang="pt-BR" sz="1800" dirty="0"/>
          </a:p>
        </p:txBody>
      </p:sp>
      <p:sp>
        <p:nvSpPr>
          <p:cNvPr id="5" name="CaixaDeTexto 4">
            <a:extLst>
              <a:ext uri="{FF2B5EF4-FFF2-40B4-BE49-F238E27FC236}">
                <a16:creationId xmlns:a16="http://schemas.microsoft.com/office/drawing/2014/main" id="{AAB47672-9C03-B759-D6C6-6A3B652EE6FA}"/>
              </a:ext>
            </a:extLst>
          </p:cNvPr>
          <p:cNvSpPr txBox="1"/>
          <p:nvPr/>
        </p:nvSpPr>
        <p:spPr>
          <a:xfrm>
            <a:off x="1466193" y="929484"/>
            <a:ext cx="6211614" cy="2192908"/>
          </a:xfrm>
          <a:prstGeom prst="rect">
            <a:avLst/>
          </a:prstGeom>
          <a:noFill/>
        </p:spPr>
        <p:txBody>
          <a:bodyPr wrap="square">
            <a:spAutoFit/>
          </a:bodyPr>
          <a:lstStyle/>
          <a:p>
            <a:pPr algn="just"/>
            <a:r>
              <a:rPr lang="pt-BR" sz="1050" dirty="0"/>
              <a:t>Com a </a:t>
            </a:r>
            <a:r>
              <a:rPr lang="pt-BR" sz="1050" b="1" dirty="0"/>
              <a:t>Lei 14.903/2024 – Marco do Fomento à Cultura</a:t>
            </a:r>
            <a:r>
              <a:rPr lang="pt-BR" sz="1050" dirty="0"/>
              <a:t>, a contrapartida deixou de ser obrigatória nos editais culturais. O fomento não é uma troca ou compra, mas um apoio a atividades de interesse público.</a:t>
            </a:r>
          </a:p>
          <a:p>
            <a:pPr algn="just"/>
            <a:endParaRPr lang="pt-BR" sz="1050" dirty="0"/>
          </a:p>
          <a:p>
            <a:pPr algn="just"/>
            <a:r>
              <a:rPr lang="pt-BR" sz="1050" dirty="0"/>
              <a:t>O que permanece válido são as </a:t>
            </a:r>
            <a:r>
              <a:rPr lang="pt-BR" sz="1050" b="1" dirty="0"/>
              <a:t>obrigações vinculadas ao interesse público</a:t>
            </a:r>
            <a:r>
              <a:rPr lang="pt-BR" sz="1050" dirty="0"/>
              <a:t>, como:</a:t>
            </a:r>
          </a:p>
          <a:p>
            <a:pPr algn="just"/>
            <a:endParaRPr lang="pt-BR" sz="1050" dirty="0"/>
          </a:p>
          <a:p>
            <a:pPr algn="just">
              <a:buFont typeface="Arial" panose="020B0604020202020204" pitchFamily="34" charset="0"/>
              <a:buChar char="•"/>
            </a:pPr>
            <a:r>
              <a:rPr lang="pt-BR" sz="1050" dirty="0"/>
              <a:t>Acessibilidade (Libras, legendagem, audiodescrição);</a:t>
            </a:r>
          </a:p>
          <a:p>
            <a:pPr algn="just">
              <a:buFont typeface="Arial" panose="020B0604020202020204" pitchFamily="34" charset="0"/>
              <a:buChar char="•"/>
            </a:pPr>
            <a:r>
              <a:rPr lang="pt-BR" sz="1050" dirty="0"/>
              <a:t>Democratização do acesso (atividades gratuitas, produtos digitais);</a:t>
            </a:r>
          </a:p>
          <a:p>
            <a:pPr algn="just">
              <a:buFont typeface="Arial" panose="020B0604020202020204" pitchFamily="34" charset="0"/>
              <a:buChar char="•"/>
            </a:pPr>
            <a:r>
              <a:rPr lang="pt-BR" sz="1050" dirty="0"/>
              <a:t>Prestação de contas e transparência;</a:t>
            </a:r>
          </a:p>
          <a:p>
            <a:pPr algn="just">
              <a:buFont typeface="Arial" panose="020B0604020202020204" pitchFamily="34" charset="0"/>
              <a:buChar char="•"/>
            </a:pPr>
            <a:r>
              <a:rPr lang="pt-BR" sz="1050" dirty="0"/>
              <a:t>Compartilhamento de resultados com a comunidade.</a:t>
            </a:r>
          </a:p>
          <a:p>
            <a:pPr algn="just">
              <a:buFont typeface="Arial" panose="020B0604020202020204" pitchFamily="34" charset="0"/>
              <a:buChar char="•"/>
            </a:pPr>
            <a:endParaRPr lang="pt-BR" sz="1050" dirty="0"/>
          </a:p>
          <a:p>
            <a:pPr algn="just"/>
            <a:r>
              <a:rPr lang="pt-BR" sz="1050" dirty="0"/>
              <a:t>Ou seja, não se fala mais em </a:t>
            </a:r>
            <a:r>
              <a:rPr lang="pt-BR" sz="1050" b="1" dirty="0"/>
              <a:t>“contrapartida”</a:t>
            </a:r>
            <a:r>
              <a:rPr lang="pt-BR" sz="1050" dirty="0"/>
              <a:t>, mas sim em </a:t>
            </a:r>
            <a:r>
              <a:rPr lang="pt-BR" sz="1050" b="1" dirty="0"/>
              <a:t>obrigações de interesse público</a:t>
            </a:r>
            <a:r>
              <a:rPr lang="pt-BR" sz="1050" dirty="0"/>
              <a:t>, que devem constar no edital para garantir que o recurso público cumpra sua função social.</a:t>
            </a:r>
          </a:p>
        </p:txBody>
      </p:sp>
    </p:spTree>
    <p:extLst>
      <p:ext uri="{BB962C8B-B14F-4D97-AF65-F5344CB8AC3E}">
        <p14:creationId xmlns:p14="http://schemas.microsoft.com/office/powerpoint/2010/main" val="34816724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1;p14">
            <a:extLst>
              <a:ext uri="{FF2B5EF4-FFF2-40B4-BE49-F238E27FC236}">
                <a16:creationId xmlns:a16="http://schemas.microsoft.com/office/drawing/2014/main" id="{3B60982C-3B67-6B98-2F07-97D6505EA50C}"/>
              </a:ext>
            </a:extLst>
          </p:cNvPr>
          <p:cNvPicPr preferRelativeResize="0"/>
          <p:nvPr/>
        </p:nvPicPr>
        <p:blipFill>
          <a:blip r:embed="rId2">
            <a:alphaModFix/>
          </a:blip>
          <a:stretch>
            <a:fillRect/>
          </a:stretch>
        </p:blipFill>
        <p:spPr>
          <a:xfrm>
            <a:off x="0" y="0"/>
            <a:ext cx="9143990" cy="5143500"/>
          </a:xfrm>
          <a:prstGeom prst="rect">
            <a:avLst/>
          </a:prstGeom>
          <a:noFill/>
          <a:ln>
            <a:noFill/>
          </a:ln>
        </p:spPr>
      </p:pic>
      <p:sp>
        <p:nvSpPr>
          <p:cNvPr id="4" name="Retângulo 3"/>
          <p:cNvSpPr/>
          <p:nvPr/>
        </p:nvSpPr>
        <p:spPr>
          <a:xfrm>
            <a:off x="3153115" y="2035692"/>
            <a:ext cx="4572631" cy="738664"/>
          </a:xfrm>
          <a:prstGeom prst="rect">
            <a:avLst/>
          </a:prstGeom>
        </p:spPr>
        <p:txBody>
          <a:bodyPr wrap="square">
            <a:spAutoFit/>
          </a:bodyPr>
          <a:lstStyle/>
          <a:p>
            <a:pPr algn="r"/>
            <a:r>
              <a:rPr lang="pt-BR" sz="1050" i="1" dirty="0"/>
              <a:t>©Esse material foi produzido por Fernando Cordeiro, para o Curso de Capacitação Programa Nacional Aldir Blanc de Fomento à Cultura PNAB </a:t>
            </a:r>
          </a:p>
          <a:p>
            <a:pPr algn="r"/>
            <a:r>
              <a:rPr lang="pt-BR" sz="1050" i="1" dirty="0"/>
              <a:t>Sistemas de Cultura e Marcos Regulatórios da Cultura realizado pela </a:t>
            </a:r>
            <a:r>
              <a:rPr lang="pt-BR" sz="1050" i="1" dirty="0" err="1"/>
              <a:t>UnyFex</a:t>
            </a:r>
            <a:r>
              <a:rPr lang="pt-BR" sz="1050" i="1" dirty="0"/>
              <a:t>, em novembro de 2025.</a:t>
            </a:r>
            <a:endParaRPr lang="pt-BR" sz="1050" dirty="0"/>
          </a:p>
        </p:txBody>
      </p:sp>
    </p:spTree>
    <p:extLst>
      <p:ext uri="{BB962C8B-B14F-4D97-AF65-F5344CB8AC3E}">
        <p14:creationId xmlns:p14="http://schemas.microsoft.com/office/powerpoint/2010/main" val="177585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1;p14">
            <a:extLst>
              <a:ext uri="{FF2B5EF4-FFF2-40B4-BE49-F238E27FC236}">
                <a16:creationId xmlns:a16="http://schemas.microsoft.com/office/drawing/2014/main" id="{925521B2-1FA0-93EC-7858-E154083F9E15}"/>
              </a:ext>
            </a:extLst>
          </p:cNvPr>
          <p:cNvPicPr preferRelativeResize="0"/>
          <p:nvPr/>
        </p:nvPicPr>
        <p:blipFill>
          <a:blip r:embed="rId2">
            <a:alphaModFix/>
          </a:blip>
          <a:stretch>
            <a:fillRect/>
          </a:stretch>
        </p:blipFill>
        <p:spPr>
          <a:xfrm>
            <a:off x="0" y="0"/>
            <a:ext cx="9143990" cy="5143500"/>
          </a:xfrm>
          <a:prstGeom prst="rect">
            <a:avLst/>
          </a:prstGeom>
          <a:noFill/>
          <a:ln>
            <a:noFill/>
          </a:ln>
        </p:spPr>
      </p:pic>
      <p:sp>
        <p:nvSpPr>
          <p:cNvPr id="3" name="CaixaDeTexto 2">
            <a:extLst>
              <a:ext uri="{FF2B5EF4-FFF2-40B4-BE49-F238E27FC236}">
                <a16:creationId xmlns:a16="http://schemas.microsoft.com/office/drawing/2014/main" id="{236D2328-7768-CB6C-EB7D-99DA49A54738}"/>
              </a:ext>
            </a:extLst>
          </p:cNvPr>
          <p:cNvSpPr txBox="1"/>
          <p:nvPr/>
        </p:nvSpPr>
        <p:spPr>
          <a:xfrm>
            <a:off x="1120636" y="1196266"/>
            <a:ext cx="3250096" cy="2677656"/>
          </a:xfrm>
          <a:prstGeom prst="rect">
            <a:avLst/>
          </a:prstGeom>
          <a:noFill/>
        </p:spPr>
        <p:txBody>
          <a:bodyPr wrap="square">
            <a:spAutoFit/>
          </a:bodyPr>
          <a:lstStyle/>
          <a:p>
            <a:pPr rtl="0">
              <a:buFont typeface="+mj-lt"/>
              <a:buAutoNum type="arabicPeriod"/>
            </a:pPr>
            <a:r>
              <a:rPr lang="pt-BR" sz="1200" b="1" dirty="0"/>
              <a:t>Decreto nº 8.726, de 27 de abril de 2016</a:t>
            </a:r>
            <a:r>
              <a:rPr lang="pt-BR" sz="1200" dirty="0"/>
              <a:t>. Regulamenta a Lei nº 13.019, de 31 de julho de 2014, que dispõe sobre o regime jurídico das parcerias voluntárias entre a administração pública e as organizações da sociedade civil. </a:t>
            </a:r>
          </a:p>
          <a:p>
            <a:pPr rtl="0">
              <a:buFont typeface="+mj-lt"/>
              <a:buAutoNum type="arabicPeriod"/>
            </a:pPr>
            <a:endParaRPr lang="pt-BR" sz="1200" dirty="0"/>
          </a:p>
          <a:p>
            <a:pPr rtl="0">
              <a:buFont typeface="+mj-lt"/>
              <a:buAutoNum type="arabicPeriod"/>
            </a:pPr>
            <a:r>
              <a:rPr lang="pt-BR" sz="1200" b="1" dirty="0"/>
              <a:t>Decreto nº 11.453, de 23 de março de 2023</a:t>
            </a:r>
            <a:r>
              <a:rPr lang="pt-BR" sz="1200" dirty="0"/>
              <a:t>. Regulamenta os mecanismos de fomento cultural, instituídos pela Lei nº 8.313, de 23 de dezembro de 1991, pela Lei nº 13.018, de 22 de julho de 2014, pela Lei nº 14.399, de 8 de julho de 2022, e pela Lei Complementar nº 195, de 8 de julho de 2022. </a:t>
            </a:r>
          </a:p>
        </p:txBody>
      </p:sp>
      <p:sp>
        <p:nvSpPr>
          <p:cNvPr id="5" name="CaixaDeTexto 4">
            <a:extLst>
              <a:ext uri="{FF2B5EF4-FFF2-40B4-BE49-F238E27FC236}">
                <a16:creationId xmlns:a16="http://schemas.microsoft.com/office/drawing/2014/main" id="{08D0C34C-507D-7428-FEBC-FE5C0BDB52E1}"/>
              </a:ext>
            </a:extLst>
          </p:cNvPr>
          <p:cNvSpPr txBox="1"/>
          <p:nvPr/>
        </p:nvSpPr>
        <p:spPr>
          <a:xfrm>
            <a:off x="4631635" y="1036209"/>
            <a:ext cx="3250096" cy="2308324"/>
          </a:xfrm>
          <a:prstGeom prst="rect">
            <a:avLst/>
          </a:prstGeom>
          <a:noFill/>
        </p:spPr>
        <p:txBody>
          <a:bodyPr wrap="square">
            <a:spAutoFit/>
          </a:bodyPr>
          <a:lstStyle/>
          <a:p>
            <a:pPr marL="257175" indent="-257175">
              <a:buFont typeface="+mj-lt"/>
              <a:buAutoNum type="arabicPeriod" startAt="3"/>
            </a:pPr>
            <a:endParaRPr lang="pt-BR" sz="1200" b="1" dirty="0"/>
          </a:p>
          <a:p>
            <a:pPr rtl="0">
              <a:buFont typeface="+mj-lt"/>
              <a:buAutoNum type="arabicPeriod" startAt="3"/>
            </a:pPr>
            <a:r>
              <a:rPr lang="pt-BR" sz="1200" b="1" dirty="0"/>
              <a:t>BRASIL. Decreto nº 11.740, de 18 de outubro de 2023</a:t>
            </a:r>
            <a:r>
              <a:rPr lang="pt-BR" sz="1200" dirty="0"/>
              <a:t>. Regulamenta a Lei nº 14.399, de 8 de julho de 2022, que institui a Política Nacional Aldir Blanc de Fomento à Cultura. </a:t>
            </a:r>
          </a:p>
          <a:p>
            <a:pPr rtl="0"/>
            <a:endParaRPr lang="pt-BR" sz="1200" dirty="0"/>
          </a:p>
          <a:p>
            <a:pPr rtl="0">
              <a:buFont typeface="+mj-lt"/>
              <a:buAutoNum type="arabicPeriod" startAt="3"/>
            </a:pPr>
            <a:r>
              <a:rPr lang="pt-BR" sz="1200" b="1" dirty="0"/>
              <a:t>BRASIL. Decreto nº 12.257, de 22 de novembro de 2024</a:t>
            </a:r>
            <a:r>
              <a:rPr lang="pt-BR" sz="1200" dirty="0"/>
              <a:t>. Altera o Decreto nº 11.740, de 18 de outubro de 2023, que regulamenta a Lei nº 14.399, de 8 de julho de 2022. </a:t>
            </a:r>
          </a:p>
        </p:txBody>
      </p:sp>
      <p:sp>
        <p:nvSpPr>
          <p:cNvPr id="7" name="CaixaDeTexto 6">
            <a:extLst>
              <a:ext uri="{FF2B5EF4-FFF2-40B4-BE49-F238E27FC236}">
                <a16:creationId xmlns:a16="http://schemas.microsoft.com/office/drawing/2014/main" id="{AAD1675B-B1EA-7B37-C551-F758992DF161}"/>
              </a:ext>
            </a:extLst>
          </p:cNvPr>
          <p:cNvSpPr txBox="1"/>
          <p:nvPr/>
        </p:nvSpPr>
        <p:spPr>
          <a:xfrm>
            <a:off x="2656232" y="597628"/>
            <a:ext cx="3429000" cy="300082"/>
          </a:xfrm>
          <a:prstGeom prst="rect">
            <a:avLst/>
          </a:prstGeom>
          <a:noFill/>
        </p:spPr>
        <p:txBody>
          <a:bodyPr wrap="square">
            <a:spAutoFit/>
          </a:bodyPr>
          <a:lstStyle/>
          <a:p>
            <a:pPr algn="ctr"/>
            <a:r>
              <a:rPr lang="pt-BR" sz="1350" b="1" dirty="0">
                <a:effectLst>
                  <a:outerShdw blurRad="38100" dist="38100" dir="2700000" algn="tl">
                    <a:srgbClr val="000000">
                      <a:alpha val="43137"/>
                    </a:srgbClr>
                  </a:outerShdw>
                </a:effectLst>
              </a:rPr>
              <a:t>DECRETOS:</a:t>
            </a:r>
            <a:endParaRPr lang="pt-BR" sz="1050" dirty="0"/>
          </a:p>
        </p:txBody>
      </p:sp>
    </p:spTree>
    <p:extLst>
      <p:ext uri="{BB962C8B-B14F-4D97-AF65-F5344CB8AC3E}">
        <p14:creationId xmlns:p14="http://schemas.microsoft.com/office/powerpoint/2010/main" val="1966254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1;p14">
            <a:extLst>
              <a:ext uri="{FF2B5EF4-FFF2-40B4-BE49-F238E27FC236}">
                <a16:creationId xmlns:a16="http://schemas.microsoft.com/office/drawing/2014/main" id="{F84A28E7-35D7-EC17-BC98-715358B776C2}"/>
              </a:ext>
            </a:extLst>
          </p:cNvPr>
          <p:cNvPicPr preferRelativeResize="0"/>
          <p:nvPr/>
        </p:nvPicPr>
        <p:blipFill>
          <a:blip r:embed="rId2">
            <a:alphaModFix/>
          </a:blip>
          <a:stretch>
            <a:fillRect/>
          </a:stretch>
        </p:blipFill>
        <p:spPr>
          <a:xfrm>
            <a:off x="0" y="0"/>
            <a:ext cx="9143990" cy="5143500"/>
          </a:xfrm>
          <a:prstGeom prst="rect">
            <a:avLst/>
          </a:prstGeom>
          <a:noFill/>
          <a:ln>
            <a:noFill/>
          </a:ln>
        </p:spPr>
      </p:pic>
      <p:sp>
        <p:nvSpPr>
          <p:cNvPr id="3" name="CaixaDeTexto 2">
            <a:extLst>
              <a:ext uri="{FF2B5EF4-FFF2-40B4-BE49-F238E27FC236}">
                <a16:creationId xmlns:a16="http://schemas.microsoft.com/office/drawing/2014/main" id="{B859DFFC-8900-2493-1405-86BFB154BBA6}"/>
              </a:ext>
            </a:extLst>
          </p:cNvPr>
          <p:cNvSpPr txBox="1"/>
          <p:nvPr/>
        </p:nvSpPr>
        <p:spPr>
          <a:xfrm>
            <a:off x="1990558" y="660647"/>
            <a:ext cx="4662169" cy="369332"/>
          </a:xfrm>
          <a:prstGeom prst="rect">
            <a:avLst/>
          </a:prstGeom>
          <a:noFill/>
        </p:spPr>
        <p:txBody>
          <a:bodyPr wrap="square">
            <a:spAutoFit/>
          </a:bodyPr>
          <a:lstStyle/>
          <a:p>
            <a:pPr algn="ctr"/>
            <a:r>
              <a:rPr lang="pt-BR" sz="1800" dirty="0"/>
              <a:t>Diferença entre licitação e fomento cultural</a:t>
            </a:r>
          </a:p>
        </p:txBody>
      </p:sp>
      <p:sp>
        <p:nvSpPr>
          <p:cNvPr id="5" name="CaixaDeTexto 4">
            <a:extLst>
              <a:ext uri="{FF2B5EF4-FFF2-40B4-BE49-F238E27FC236}">
                <a16:creationId xmlns:a16="http://schemas.microsoft.com/office/drawing/2014/main" id="{73D0FA76-A9DB-1322-7AA4-0424345771FB}"/>
              </a:ext>
            </a:extLst>
          </p:cNvPr>
          <p:cNvSpPr txBox="1"/>
          <p:nvPr/>
        </p:nvSpPr>
        <p:spPr>
          <a:xfrm>
            <a:off x="1430721" y="1394504"/>
            <a:ext cx="6282559" cy="2354491"/>
          </a:xfrm>
          <a:prstGeom prst="rect">
            <a:avLst/>
          </a:prstGeom>
          <a:noFill/>
        </p:spPr>
        <p:txBody>
          <a:bodyPr wrap="square">
            <a:spAutoFit/>
          </a:bodyPr>
          <a:lstStyle/>
          <a:p>
            <a:pPr algn="just"/>
            <a:r>
              <a:rPr lang="pt-BR" sz="1050" b="1" dirty="0"/>
              <a:t>A Lei nº 14.133/2021 </a:t>
            </a:r>
            <a:r>
              <a:rPr lang="pt-BR" sz="1050" dirty="0"/>
              <a:t>(nova Lei de Licitações e Contratos) rege as contratações públicas quando o Estado precisa adquirir bens, produtos ou serviços para si mesmo. Exemplos: compra de livros para bibliotecas públicas, contratação de uma empresa para construir um teatro, aquisição de equipamentos de som e iluminação para um centro cultural.</a:t>
            </a:r>
          </a:p>
          <a:p>
            <a:pPr algn="just"/>
            <a:endParaRPr lang="pt-BR" sz="1050" dirty="0"/>
          </a:p>
          <a:p>
            <a:pPr algn="just"/>
            <a:r>
              <a:rPr lang="pt-BR" sz="1050" b="1" dirty="0"/>
              <a:t>Já a Lei nº 14.903/2024 </a:t>
            </a:r>
            <a:r>
              <a:rPr lang="pt-BR" sz="1050" dirty="0"/>
              <a:t>(Marco do Fomento à Cultura) regula as parcerias de fomento, quando o Estado transfere recursos públicos a agentes culturais (pessoas físicas, coletivos ou instituições) para apoiar atividades culturais de interesse público predominante, mas que não resultam em uma aquisição direta pelo Estado. Exemplo: financiar a produção de um espetáculo teatral ou uma exposição.</a:t>
            </a:r>
          </a:p>
          <a:p>
            <a:pPr algn="just"/>
            <a:endParaRPr lang="pt-BR" sz="1050" dirty="0"/>
          </a:p>
          <a:p>
            <a:pPr algn="just"/>
            <a:r>
              <a:rPr lang="pt-BR" sz="1050" b="1" dirty="0"/>
              <a:t>Ou seja:</a:t>
            </a:r>
          </a:p>
          <a:p>
            <a:pPr algn="just"/>
            <a:r>
              <a:rPr lang="pt-BR" sz="1050" dirty="0"/>
              <a:t>Licitação = o Estado compra para si.</a:t>
            </a:r>
          </a:p>
          <a:p>
            <a:pPr algn="just"/>
            <a:r>
              <a:rPr lang="pt-BR" sz="1050" dirty="0"/>
              <a:t>Fomento = o Estado apoia a sociedade civil para realizar.</a:t>
            </a:r>
          </a:p>
        </p:txBody>
      </p:sp>
    </p:spTree>
    <p:extLst>
      <p:ext uri="{BB962C8B-B14F-4D97-AF65-F5344CB8AC3E}">
        <p14:creationId xmlns:p14="http://schemas.microsoft.com/office/powerpoint/2010/main" val="4113584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1;p14">
            <a:extLst>
              <a:ext uri="{FF2B5EF4-FFF2-40B4-BE49-F238E27FC236}">
                <a16:creationId xmlns:a16="http://schemas.microsoft.com/office/drawing/2014/main" id="{213DA374-ACB8-3753-ADF8-34838DED1B2B}"/>
              </a:ext>
            </a:extLst>
          </p:cNvPr>
          <p:cNvPicPr preferRelativeResize="0"/>
          <p:nvPr/>
        </p:nvPicPr>
        <p:blipFill>
          <a:blip r:embed="rId2">
            <a:alphaModFix/>
          </a:blip>
          <a:stretch>
            <a:fillRect/>
          </a:stretch>
        </p:blipFill>
        <p:spPr>
          <a:xfrm>
            <a:off x="0" y="0"/>
            <a:ext cx="9143990" cy="5143500"/>
          </a:xfrm>
          <a:prstGeom prst="rect">
            <a:avLst/>
          </a:prstGeom>
          <a:noFill/>
          <a:ln>
            <a:noFill/>
          </a:ln>
        </p:spPr>
      </p:pic>
      <p:sp>
        <p:nvSpPr>
          <p:cNvPr id="3" name="CaixaDeTexto 2">
            <a:extLst>
              <a:ext uri="{FF2B5EF4-FFF2-40B4-BE49-F238E27FC236}">
                <a16:creationId xmlns:a16="http://schemas.microsoft.com/office/drawing/2014/main" id="{B859DFFC-8900-2493-1405-86BFB154BBA6}"/>
              </a:ext>
            </a:extLst>
          </p:cNvPr>
          <p:cNvSpPr txBox="1"/>
          <p:nvPr/>
        </p:nvSpPr>
        <p:spPr>
          <a:xfrm>
            <a:off x="1635988" y="804909"/>
            <a:ext cx="5222012" cy="369332"/>
          </a:xfrm>
          <a:prstGeom prst="rect">
            <a:avLst/>
          </a:prstGeom>
          <a:noFill/>
        </p:spPr>
        <p:txBody>
          <a:bodyPr wrap="square">
            <a:spAutoFit/>
          </a:bodyPr>
          <a:lstStyle/>
          <a:p>
            <a:pPr algn="just"/>
            <a:r>
              <a:rPr lang="pt-BR" sz="1800" dirty="0"/>
              <a:t>As Leis 14.133/21 e 14.903/24 Podem coexistir?</a:t>
            </a:r>
          </a:p>
        </p:txBody>
      </p:sp>
      <p:sp>
        <p:nvSpPr>
          <p:cNvPr id="5" name="CaixaDeTexto 4">
            <a:extLst>
              <a:ext uri="{FF2B5EF4-FFF2-40B4-BE49-F238E27FC236}">
                <a16:creationId xmlns:a16="http://schemas.microsoft.com/office/drawing/2014/main" id="{73D0FA76-A9DB-1322-7AA4-0424345771FB}"/>
              </a:ext>
            </a:extLst>
          </p:cNvPr>
          <p:cNvSpPr txBox="1"/>
          <p:nvPr/>
        </p:nvSpPr>
        <p:spPr>
          <a:xfrm>
            <a:off x="1225441" y="1540610"/>
            <a:ext cx="6282559" cy="2192908"/>
          </a:xfrm>
          <a:prstGeom prst="rect">
            <a:avLst/>
          </a:prstGeom>
          <a:noFill/>
        </p:spPr>
        <p:txBody>
          <a:bodyPr wrap="square">
            <a:spAutoFit/>
          </a:bodyPr>
          <a:lstStyle/>
          <a:p>
            <a:pPr algn="just"/>
            <a:r>
              <a:rPr lang="pt-BR" sz="1050" dirty="0"/>
              <a:t>Sim. O advento da Lei 14.903/2024 não elimina o uso da lei de licitações. Elas têm campos de aplicação diferentes:</a:t>
            </a:r>
          </a:p>
          <a:p>
            <a:pPr algn="just"/>
            <a:endParaRPr lang="pt-BR" sz="1050" dirty="0"/>
          </a:p>
          <a:p>
            <a:pPr algn="just"/>
            <a:r>
              <a:rPr lang="pt-BR" sz="1050" dirty="0"/>
              <a:t>Compra de produtos culturais (bens ou serviços que o Estado usará diretamente): deve seguir a Lei 14.133/2021.</a:t>
            </a:r>
          </a:p>
          <a:p>
            <a:pPr algn="just"/>
            <a:endParaRPr lang="pt-BR" sz="1050" dirty="0"/>
          </a:p>
          <a:p>
            <a:pPr algn="just"/>
            <a:r>
              <a:rPr lang="pt-BR" sz="1050" dirty="0"/>
              <a:t>Exemplo: prefeitura compra livros de autores locais para o acervo de escolas públicas.</a:t>
            </a:r>
          </a:p>
          <a:p>
            <a:pPr algn="just"/>
            <a:endParaRPr lang="pt-BR" sz="1050" dirty="0"/>
          </a:p>
          <a:p>
            <a:pPr algn="just"/>
            <a:r>
              <a:rPr lang="pt-BR" sz="1050" dirty="0"/>
              <a:t>Exemplo: governo contrata uma empresa para restaurar um prédio tombado.</a:t>
            </a:r>
          </a:p>
          <a:p>
            <a:pPr algn="just"/>
            <a:endParaRPr lang="pt-BR" sz="1050" dirty="0"/>
          </a:p>
          <a:p>
            <a:pPr algn="just"/>
            <a:r>
              <a:rPr lang="pt-BR" sz="1050" dirty="0"/>
              <a:t>Apoio a projetos culturais e iniciativas da sociedade civil: deve seguir a Lei 14.903/2024.</a:t>
            </a:r>
          </a:p>
          <a:p>
            <a:pPr algn="just"/>
            <a:endParaRPr lang="pt-BR" sz="1050" dirty="0"/>
          </a:p>
          <a:p>
            <a:pPr algn="just"/>
            <a:r>
              <a:rPr lang="pt-BR" sz="1050" dirty="0"/>
              <a:t>Exemplo: edital de fomento para financiar companhias de dança ou coletivos de teatro.</a:t>
            </a:r>
          </a:p>
        </p:txBody>
      </p:sp>
    </p:spTree>
    <p:extLst>
      <p:ext uri="{BB962C8B-B14F-4D97-AF65-F5344CB8AC3E}">
        <p14:creationId xmlns:p14="http://schemas.microsoft.com/office/powerpoint/2010/main" val="2196891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1;p14">
            <a:extLst>
              <a:ext uri="{FF2B5EF4-FFF2-40B4-BE49-F238E27FC236}">
                <a16:creationId xmlns:a16="http://schemas.microsoft.com/office/drawing/2014/main" id="{CF838E4F-4656-85EA-9109-5B87D8454E2B}"/>
              </a:ext>
            </a:extLst>
          </p:cNvPr>
          <p:cNvPicPr preferRelativeResize="0"/>
          <p:nvPr/>
        </p:nvPicPr>
        <p:blipFill>
          <a:blip r:embed="rId2">
            <a:alphaModFix/>
          </a:blip>
          <a:stretch>
            <a:fillRect/>
          </a:stretch>
        </p:blipFill>
        <p:spPr>
          <a:xfrm>
            <a:off x="0" y="0"/>
            <a:ext cx="9143990" cy="5143500"/>
          </a:xfrm>
          <a:prstGeom prst="rect">
            <a:avLst/>
          </a:prstGeom>
          <a:noFill/>
          <a:ln>
            <a:noFill/>
          </a:ln>
        </p:spPr>
      </p:pic>
      <p:sp>
        <p:nvSpPr>
          <p:cNvPr id="3" name="CaixaDeTexto 2">
            <a:extLst>
              <a:ext uri="{FF2B5EF4-FFF2-40B4-BE49-F238E27FC236}">
                <a16:creationId xmlns:a16="http://schemas.microsoft.com/office/drawing/2014/main" id="{B859DFFC-8900-2493-1405-86BFB154BBA6}"/>
              </a:ext>
            </a:extLst>
          </p:cNvPr>
          <p:cNvSpPr txBox="1"/>
          <p:nvPr/>
        </p:nvSpPr>
        <p:spPr>
          <a:xfrm>
            <a:off x="1622621" y="1294209"/>
            <a:ext cx="5413565" cy="369332"/>
          </a:xfrm>
          <a:prstGeom prst="rect">
            <a:avLst/>
          </a:prstGeom>
          <a:noFill/>
        </p:spPr>
        <p:txBody>
          <a:bodyPr wrap="square">
            <a:spAutoFit/>
          </a:bodyPr>
          <a:lstStyle/>
          <a:p>
            <a:pPr algn="just"/>
            <a:r>
              <a:rPr lang="pt-BR" sz="1800" dirty="0"/>
              <a:t>Risco comum: confusão entre compra e fomento</a:t>
            </a:r>
          </a:p>
        </p:txBody>
      </p:sp>
      <p:sp>
        <p:nvSpPr>
          <p:cNvPr id="5" name="CaixaDeTexto 4">
            <a:extLst>
              <a:ext uri="{FF2B5EF4-FFF2-40B4-BE49-F238E27FC236}">
                <a16:creationId xmlns:a16="http://schemas.microsoft.com/office/drawing/2014/main" id="{73D0FA76-A9DB-1322-7AA4-0424345771FB}"/>
              </a:ext>
            </a:extLst>
          </p:cNvPr>
          <p:cNvSpPr txBox="1"/>
          <p:nvPr/>
        </p:nvSpPr>
        <p:spPr>
          <a:xfrm>
            <a:off x="1375340" y="1929933"/>
            <a:ext cx="5908128" cy="1384995"/>
          </a:xfrm>
          <a:prstGeom prst="rect">
            <a:avLst/>
          </a:prstGeom>
          <a:noFill/>
        </p:spPr>
        <p:txBody>
          <a:bodyPr wrap="square">
            <a:spAutoFit/>
          </a:bodyPr>
          <a:lstStyle/>
          <a:p>
            <a:pPr algn="just"/>
            <a:endParaRPr lang="pt-BR" sz="1050" dirty="0"/>
          </a:p>
          <a:p>
            <a:pPr algn="just"/>
            <a:r>
              <a:rPr lang="pt-BR" sz="1050" dirty="0"/>
              <a:t>Um erro recorrente é tentar enquadrar fomento dentro da lógica de licitação. Mas o fomento não é uma contratação pública tradicional, e sim um apoio a iniciativas culturais que mantêm autonomia criativa.</a:t>
            </a:r>
          </a:p>
          <a:p>
            <a:pPr algn="just"/>
            <a:endParaRPr lang="pt-BR" sz="1050" dirty="0"/>
          </a:p>
          <a:p>
            <a:pPr algn="just"/>
            <a:r>
              <a:rPr lang="pt-BR" sz="1050" dirty="0"/>
              <a:t>⚠️ Isso foi, inclusive, um dos motivos que levaram à criação do Marco do Fomento (Lei 14.903/2024): dar segurança jurídica para separar claramente o que é fomento cultural do que é compra/contratação pela Administração Pública.</a:t>
            </a:r>
          </a:p>
        </p:txBody>
      </p:sp>
    </p:spTree>
    <p:extLst>
      <p:ext uri="{BB962C8B-B14F-4D97-AF65-F5344CB8AC3E}">
        <p14:creationId xmlns:p14="http://schemas.microsoft.com/office/powerpoint/2010/main" val="915950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1;p14">
            <a:extLst>
              <a:ext uri="{FF2B5EF4-FFF2-40B4-BE49-F238E27FC236}">
                <a16:creationId xmlns:a16="http://schemas.microsoft.com/office/drawing/2014/main" id="{063E44F4-D6F6-1787-EADF-DEBB3641FE42}"/>
              </a:ext>
            </a:extLst>
          </p:cNvPr>
          <p:cNvPicPr preferRelativeResize="0"/>
          <p:nvPr/>
        </p:nvPicPr>
        <p:blipFill>
          <a:blip r:embed="rId2">
            <a:alphaModFix/>
          </a:blip>
          <a:stretch>
            <a:fillRect/>
          </a:stretch>
        </p:blipFill>
        <p:spPr>
          <a:xfrm>
            <a:off x="0" y="0"/>
            <a:ext cx="9143990" cy="5143500"/>
          </a:xfrm>
          <a:prstGeom prst="rect">
            <a:avLst/>
          </a:prstGeom>
          <a:noFill/>
          <a:ln>
            <a:noFill/>
          </a:ln>
        </p:spPr>
      </p:pic>
      <p:sp>
        <p:nvSpPr>
          <p:cNvPr id="3" name="CaixaDeTexto 2">
            <a:extLst>
              <a:ext uri="{FF2B5EF4-FFF2-40B4-BE49-F238E27FC236}">
                <a16:creationId xmlns:a16="http://schemas.microsoft.com/office/drawing/2014/main" id="{B859DFFC-8900-2493-1405-86BFB154BBA6}"/>
              </a:ext>
            </a:extLst>
          </p:cNvPr>
          <p:cNvSpPr txBox="1"/>
          <p:nvPr/>
        </p:nvSpPr>
        <p:spPr>
          <a:xfrm>
            <a:off x="2269243" y="612583"/>
            <a:ext cx="4605503" cy="369332"/>
          </a:xfrm>
          <a:prstGeom prst="rect">
            <a:avLst/>
          </a:prstGeom>
          <a:noFill/>
        </p:spPr>
        <p:txBody>
          <a:bodyPr wrap="square">
            <a:spAutoFit/>
          </a:bodyPr>
          <a:lstStyle/>
          <a:p>
            <a:pPr algn="just"/>
            <a:r>
              <a:rPr lang="pt-BR" sz="1800" dirty="0"/>
              <a:t>Contrapartidas na nova lei de fomento</a:t>
            </a:r>
          </a:p>
        </p:txBody>
      </p:sp>
      <p:sp>
        <p:nvSpPr>
          <p:cNvPr id="5" name="CaixaDeTexto 4">
            <a:extLst>
              <a:ext uri="{FF2B5EF4-FFF2-40B4-BE49-F238E27FC236}">
                <a16:creationId xmlns:a16="http://schemas.microsoft.com/office/drawing/2014/main" id="{73D0FA76-A9DB-1322-7AA4-0424345771FB}"/>
              </a:ext>
            </a:extLst>
          </p:cNvPr>
          <p:cNvSpPr txBox="1"/>
          <p:nvPr/>
        </p:nvSpPr>
        <p:spPr>
          <a:xfrm>
            <a:off x="1234778" y="1232274"/>
            <a:ext cx="6282559" cy="2516073"/>
          </a:xfrm>
          <a:prstGeom prst="rect">
            <a:avLst/>
          </a:prstGeom>
          <a:noFill/>
        </p:spPr>
        <p:txBody>
          <a:bodyPr wrap="square">
            <a:spAutoFit/>
          </a:bodyPr>
          <a:lstStyle/>
          <a:p>
            <a:pPr algn="just"/>
            <a:r>
              <a:rPr lang="pt-BR" sz="1050" dirty="0"/>
              <a:t>Sempre houve a lógica de “contraprestação” em troca do recurso recebido.</a:t>
            </a:r>
          </a:p>
          <a:p>
            <a:pPr algn="just"/>
            <a:endParaRPr lang="pt-BR" sz="1050" dirty="0"/>
          </a:p>
          <a:p>
            <a:pPr algn="just"/>
            <a:r>
              <a:rPr lang="pt-BR" sz="1050" b="1" dirty="0"/>
              <a:t>No Marco Regulatório das Organizações da Sociedade Civil – Lei 13.019/2014 (MROSC)</a:t>
            </a:r>
          </a:p>
          <a:p>
            <a:pPr algn="just"/>
            <a:endParaRPr lang="pt-BR" sz="1050" dirty="0"/>
          </a:p>
          <a:p>
            <a:pPr algn="just"/>
            <a:r>
              <a:rPr lang="pt-BR" sz="1050" dirty="0"/>
              <a:t>Também existiam contrapartidas previstas em termos de fomento.</a:t>
            </a:r>
          </a:p>
          <a:p>
            <a:pPr algn="just"/>
            <a:endParaRPr lang="pt-BR" sz="1050" dirty="0"/>
          </a:p>
          <a:p>
            <a:pPr algn="just"/>
            <a:r>
              <a:rPr lang="pt-BR" sz="1050" b="1" dirty="0"/>
              <a:t>Na Lei 14.903/2024 (Marco do Fomento à Cultura)</a:t>
            </a:r>
          </a:p>
          <a:p>
            <a:pPr algn="just"/>
            <a:endParaRPr lang="pt-BR" sz="1050" dirty="0"/>
          </a:p>
          <a:p>
            <a:pPr algn="just"/>
            <a:r>
              <a:rPr lang="pt-BR" sz="1050" dirty="0"/>
              <a:t>A grande mudança foi tirar a ideia de contrapartida como obrigação automática.</a:t>
            </a:r>
          </a:p>
          <a:p>
            <a:pPr algn="just"/>
            <a:endParaRPr lang="pt-BR" sz="1050" dirty="0"/>
          </a:p>
          <a:p>
            <a:pPr algn="just"/>
            <a:r>
              <a:rPr lang="pt-BR" sz="1050" dirty="0"/>
              <a:t>O texto deixa claro que o fomento cultural não é uma compra nem uma troca, mas um apoio a atividades de interesse público predominante.</a:t>
            </a:r>
          </a:p>
          <a:p>
            <a:pPr algn="just"/>
            <a:endParaRPr lang="pt-BR" sz="1050" dirty="0"/>
          </a:p>
          <a:p>
            <a:pPr algn="just"/>
            <a:r>
              <a:rPr lang="pt-BR" sz="1050" dirty="0"/>
              <a:t>Ou seja: não se exige mais uma “compensação” do beneficiário, porque isso descaracterizaria o fomento e o aproximaria de uma contratação pública.</a:t>
            </a:r>
          </a:p>
        </p:txBody>
      </p:sp>
    </p:spTree>
    <p:extLst>
      <p:ext uri="{BB962C8B-B14F-4D97-AF65-F5344CB8AC3E}">
        <p14:creationId xmlns:p14="http://schemas.microsoft.com/office/powerpoint/2010/main" val="339938047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4421</Words>
  <Application>Microsoft Macintosh PowerPoint</Application>
  <PresentationFormat>Apresentação na tela (16:9)</PresentationFormat>
  <Paragraphs>417</Paragraphs>
  <Slides>41</Slides>
  <Notes>1</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41</vt:i4>
      </vt:variant>
    </vt:vector>
  </HeadingPairs>
  <TitlesOfParts>
    <vt:vector size="46" baseType="lpstr">
      <vt:lpstr>Calibri</vt:lpstr>
      <vt:lpstr>Montserrat</vt:lpstr>
      <vt:lpstr>Arial</vt:lpstr>
      <vt:lpstr>rawline</vt:lpstr>
      <vt:lpstr>Simple Light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cp:lastModifiedBy>Fernando</cp:lastModifiedBy>
  <cp:revision>1</cp:revision>
  <dcterms:modified xsi:type="dcterms:W3CDTF">2025-11-25T02:59:34Z</dcterms:modified>
</cp:coreProperties>
</file>